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11" r:id="rId2"/>
    <p:sldId id="312" r:id="rId3"/>
    <p:sldId id="313" r:id="rId4"/>
    <p:sldId id="31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4BEDF0"/>
    <a:srgbClr val="19330F"/>
    <a:srgbClr val="1E2A18"/>
    <a:srgbClr val="A0E357"/>
    <a:srgbClr val="B797B8"/>
    <a:srgbClr val="56AED6"/>
    <a:srgbClr val="72D4D2"/>
    <a:srgbClr val="54CAB7"/>
    <a:srgbClr val="3D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5" autoAdjust="0"/>
    <p:restoredTop sz="57271" autoAdjust="0"/>
  </p:normalViewPr>
  <p:slideViewPr>
    <p:cSldViewPr snapToGrid="0" snapToObjects="1">
      <p:cViewPr varScale="1">
        <p:scale>
          <a:sx n="54" d="100"/>
          <a:sy n="54" d="100"/>
        </p:scale>
        <p:origin x="1416" y="78"/>
      </p:cViewPr>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3E581-210A-D844-8B8C-A6A6A02DF26A}"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FB357-84B7-6442-A8C9-812649A69650}" type="slidenum">
              <a:rPr lang="en-US" smtClean="0"/>
              <a:t>‹#›</a:t>
            </a:fld>
            <a:endParaRPr lang="en-US"/>
          </a:p>
        </p:txBody>
      </p:sp>
    </p:spTree>
    <p:extLst>
      <p:ext uri="{BB962C8B-B14F-4D97-AF65-F5344CB8AC3E}">
        <p14:creationId xmlns:p14="http://schemas.microsoft.com/office/powerpoint/2010/main" val="51979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a:t>
            </a:r>
            <a:r>
              <a:rPr lang="en-US" sz="1200" i="1" kern="1200" dirty="0">
                <a:solidFill>
                  <a:schemeClr val="tx1"/>
                </a:solidFill>
                <a:effectLst/>
                <a:latin typeface="+mn-lt"/>
                <a:ea typeface="+mn-ea"/>
                <a:cs typeface="+mn-cs"/>
              </a:rPr>
              <a:t>Discuss the text on the slide so that audience members understand what the name Alpha CRS+</a:t>
            </a:r>
            <a:r>
              <a:rPr lang="en-US" sz="1200" i="1" kern="1200" baseline="500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stands for.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discuss the purpose, ingredients, and benefits of 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give you a better idea of why you would want to use this supplement as part of a healthy lifestyle.</a:t>
            </a:r>
          </a:p>
        </p:txBody>
      </p:sp>
      <p:sp>
        <p:nvSpPr>
          <p:cNvPr id="4" name="Slide Number Placeholder 3"/>
          <p:cNvSpPr>
            <a:spLocks noGrp="1"/>
          </p:cNvSpPr>
          <p:nvPr>
            <p:ph type="sldNum" sz="quarter" idx="10"/>
          </p:nvPr>
        </p:nvSpPr>
        <p:spPr/>
        <p:txBody>
          <a:bodyPr/>
          <a:lstStyle/>
          <a:p>
            <a:fld id="{BCE265F7-395E-314D-818E-B623665B0F83}" type="slidenum">
              <a:rPr lang="en-US" smtClean="0"/>
              <a:t>1</a:t>
            </a:fld>
            <a:endParaRPr lang="en-US"/>
          </a:p>
        </p:txBody>
      </p:sp>
    </p:spTree>
    <p:extLst>
      <p:ext uri="{BB962C8B-B14F-4D97-AF65-F5344CB8AC3E}">
        <p14:creationId xmlns:p14="http://schemas.microsoft.com/office/powerpoint/2010/main" val="281965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PURPOSE</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Provide the body with antioxidants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already discussed the importance of providing the body with antioxidants in order to protect the cells from damage by free radicals. Remember, free radicals are unstable molecules that can damage and even destroy healthy cells which speeds up the aging process, while antioxidants are stable molecules that are known to neutralize free radicals. Antioxidants can help protect cellular DNA and other cell structures from damage, which helps promote healthy aging. In addition to helping protect our cells from free radicals, antioxidants can help keep the heart, cardiovascular system, brain, and nervous system functioning properly.*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provides a healthy source of antioxidants for the body, which promote lifelong health and vitality.* Antioxidants can be found in many natural whole foods; however, it can be difficult to get adequate amounts of antioxidants on a daily basis from diet alone. By providing the body with antioxidants, Alpha CRS+ aims to provide cellular support and vitality in order to promote healthy aging.*</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Promote vitality and improved energy levels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health status of our cells can often determine the health of other parts of the body, including tissues and organs. Because energy production is a part of healthy cellular function, we can feel decreased energy and performance as we age, because this is when our cellular function typically begins to deteriorate.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Alpha CRS+ provides cells with essential nutrients and protection from toxic stressors (like free radicals) in order to promote healthy cellular function.* Helping cells function properly supports healthy energy production, which can translate to vitality and wellness.* If you’ve experienced feelings of decreased energy over the years, Alpha CRS+ can be used to promote healthy energy levels by protecting cells during the aging process.*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DNA protection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to promote healthy cellular function is to protect cellular DNA, which regulates all activity within and between cells. DNA is found in the nucleus of each cell, and helps regulate the communication and activity that goes on among the millions of cells in our bodies. A healthy cell is supposed to reproduce, perform several specialized functions, and self-destruct when it is no longer useful in order to make room for new, healthy cells. When cellular DNA and other cell structures are damaged, the process of cell reproduction, function, and renewal can get derailed.</a:t>
            </a:r>
          </a:p>
        </p:txBody>
      </p:sp>
      <p:sp>
        <p:nvSpPr>
          <p:cNvPr id="4" name="Slide Number Placeholder 3"/>
          <p:cNvSpPr>
            <a:spLocks noGrp="1"/>
          </p:cNvSpPr>
          <p:nvPr>
            <p:ph type="sldNum" sz="quarter" idx="10"/>
          </p:nvPr>
        </p:nvSpPr>
        <p:spPr/>
        <p:txBody>
          <a:bodyPr/>
          <a:lstStyle/>
          <a:p>
            <a:fld id="{BCE265F7-395E-314D-818E-B623665B0F83}" type="slidenum">
              <a:rPr lang="en-US" smtClean="0"/>
              <a:t>2</a:t>
            </a:fld>
            <a:endParaRPr lang="en-US"/>
          </a:p>
        </p:txBody>
      </p:sp>
    </p:spTree>
    <p:extLst>
      <p:ext uri="{BB962C8B-B14F-4D97-AF65-F5344CB8AC3E}">
        <p14:creationId xmlns:p14="http://schemas.microsoft.com/office/powerpoint/2010/main" val="340313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Alpha CRS+ formula includes a cellular longevity polyphenol blend, which aims to do as the name suggests—prolong the longevity or lifespan of cells with the use of polyphenols.* Remember, polyphenols can be described as a powerful group of antioxidants that are known to protect cells against free radical damage. Free radicals have the potential to damage cellular DNA, mitochondria (molecules that produce chemical energy), and other important cell structures, but consuming antioxidants like polyphenols can help protect cells and cell structures.*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ingredients include: </a:t>
            </a:r>
          </a:p>
          <a:p>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Boswellic</a:t>
            </a:r>
            <a:r>
              <a:rPr lang="en-US" sz="1200" i="1" kern="1200" dirty="0">
                <a:solidFill>
                  <a:schemeClr val="tx1"/>
                </a:solidFill>
                <a:effectLst/>
                <a:latin typeface="+mn-lt"/>
                <a:ea typeface="+mn-ea"/>
                <a:cs typeface="+mn-cs"/>
              </a:rPr>
              <a:t> acid and bromelain protease enzyme</a:t>
            </a:r>
            <a:r>
              <a:rPr lang="en-US" sz="1200" kern="1200" dirty="0">
                <a:solidFill>
                  <a:schemeClr val="tx1"/>
                </a:solidFill>
                <a:effectLst/>
                <a:latin typeface="+mn-lt"/>
                <a:ea typeface="+mn-ea"/>
                <a:cs typeface="+mn-cs"/>
              </a:rPr>
              <a:t>—supports healthy cellular function*</a:t>
            </a:r>
          </a:p>
          <a:p>
            <a:r>
              <a:rPr lang="en-US" sz="1200" i="1" kern="1200" dirty="0">
                <a:solidFill>
                  <a:schemeClr val="tx1"/>
                </a:solidFill>
                <a:effectLst/>
                <a:latin typeface="+mn-lt"/>
                <a:ea typeface="+mn-ea"/>
                <a:cs typeface="+mn-cs"/>
              </a:rPr>
              <a:t>Botanical extract of </a:t>
            </a:r>
            <a:r>
              <a:rPr lang="en-US" sz="1200" i="1" kern="1200" dirty="0" err="1">
                <a:solidFill>
                  <a:schemeClr val="tx1"/>
                </a:solidFill>
                <a:effectLst/>
                <a:latin typeface="+mn-lt"/>
                <a:ea typeface="+mn-ea"/>
                <a:cs typeface="+mn-cs"/>
              </a:rPr>
              <a:t>Ginko</a:t>
            </a:r>
            <a:r>
              <a:rPr lang="en-US" sz="1200" i="1" kern="1200" dirty="0">
                <a:solidFill>
                  <a:schemeClr val="tx1"/>
                </a:solidFill>
                <a:effectLst/>
                <a:latin typeface="+mn-lt"/>
                <a:ea typeface="+mn-ea"/>
                <a:cs typeface="+mn-cs"/>
              </a:rPr>
              <a:t> biloba</a:t>
            </a:r>
            <a:r>
              <a:rPr lang="en-US" sz="1200" kern="1200" dirty="0">
                <a:solidFill>
                  <a:schemeClr val="tx1"/>
                </a:solidFill>
                <a:effectLst/>
                <a:latin typeface="+mn-lt"/>
                <a:ea typeface="+mn-ea"/>
                <a:cs typeface="+mn-cs"/>
              </a:rPr>
              <a:t>—supports mental clarity and energy*</a:t>
            </a:r>
          </a:p>
          <a:p>
            <a:r>
              <a:rPr lang="en-US" sz="1200" i="1" kern="1200" dirty="0">
                <a:solidFill>
                  <a:schemeClr val="tx1"/>
                </a:solidFill>
                <a:effectLst/>
                <a:latin typeface="+mn-lt"/>
                <a:ea typeface="+mn-ea"/>
                <a:cs typeface="+mn-cs"/>
              </a:rPr>
              <a:t>Tummy tamer blend of botanical extracts</a:t>
            </a:r>
            <a:r>
              <a:rPr lang="en-US" sz="1200" kern="1200" dirty="0">
                <a:solidFill>
                  <a:schemeClr val="tx1"/>
                </a:solidFill>
                <a:effectLst/>
                <a:latin typeface="+mn-lt"/>
                <a:ea typeface="+mn-ea"/>
                <a:cs typeface="+mn-cs"/>
              </a:rPr>
              <a:t>—helps prevent stomach upset*</a:t>
            </a:r>
          </a:p>
          <a:p>
            <a:r>
              <a:rPr lang="en-US" sz="1200" kern="1200" dirty="0">
                <a:solidFill>
                  <a:schemeClr val="tx1"/>
                </a:solidFill>
                <a:effectLst/>
                <a:latin typeface="+mn-lt"/>
                <a:ea typeface="+mn-ea"/>
                <a:cs typeface="+mn-cs"/>
              </a:rPr>
              <a:t>The 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formula is placed in sodium lauryl sulfate-free vegetable capsules</a:t>
            </a:r>
          </a:p>
        </p:txBody>
      </p:sp>
      <p:sp>
        <p:nvSpPr>
          <p:cNvPr id="4" name="Slide Number Placeholder 3"/>
          <p:cNvSpPr>
            <a:spLocks noGrp="1"/>
          </p:cNvSpPr>
          <p:nvPr>
            <p:ph type="sldNum" sz="quarter" idx="10"/>
          </p:nvPr>
        </p:nvSpPr>
        <p:spPr/>
        <p:txBody>
          <a:bodyPr/>
          <a:lstStyle/>
          <a:p>
            <a:fld id="{BCE265F7-395E-314D-818E-B623665B0F83}" type="slidenum">
              <a:rPr lang="en-US" smtClean="0"/>
              <a:t>3</a:t>
            </a:fld>
            <a:endParaRPr lang="en-US"/>
          </a:p>
        </p:txBody>
      </p:sp>
    </p:spTree>
    <p:extLst>
      <p:ext uri="{BB962C8B-B14F-4D97-AF65-F5344CB8AC3E}">
        <p14:creationId xmlns:p14="http://schemas.microsoft.com/office/powerpoint/2010/main" val="241995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a proprietary blend of natural extracts and other ingredients, the 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formula can help combat the effects of aging on cellular health and energy and vitality levels. The list on this slide provides a look at the benefits that can come from using Alpha CRS</a:t>
            </a:r>
            <a:r>
              <a:rPr lang="en-US" sz="1200" kern="1200" baseline="5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on a daily basis in conjunction with other healthy habits. </a:t>
            </a:r>
          </a:p>
        </p:txBody>
      </p:sp>
      <p:sp>
        <p:nvSpPr>
          <p:cNvPr id="4" name="Slide Number Placeholder 3"/>
          <p:cNvSpPr>
            <a:spLocks noGrp="1"/>
          </p:cNvSpPr>
          <p:nvPr>
            <p:ph type="sldNum" sz="quarter" idx="10"/>
          </p:nvPr>
        </p:nvSpPr>
        <p:spPr/>
        <p:txBody>
          <a:bodyPr/>
          <a:lstStyle/>
          <a:p>
            <a:fld id="{BCE265F7-395E-314D-818E-B623665B0F83}" type="slidenum">
              <a:rPr lang="en-US" smtClean="0"/>
              <a:t>4</a:t>
            </a:fld>
            <a:endParaRPr lang="en-US"/>
          </a:p>
        </p:txBody>
      </p:sp>
    </p:spTree>
    <p:extLst>
      <p:ext uri="{BB962C8B-B14F-4D97-AF65-F5344CB8AC3E}">
        <p14:creationId xmlns:p14="http://schemas.microsoft.com/office/powerpoint/2010/main" val="1040041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6E4B68-F9E4-4915-95E4-0F3B63116014}"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99806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21400-744F-4FD3-AF76-F146EACCBB3B}"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27436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34F904-DD5F-446C-986B-81281402B4CF}"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35158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9C801-75D3-4BFC-96D5-F8800EE21CD6}"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81136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8E01CA-F9DD-4D0F-9D7F-074A9FDF0F46}"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95142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14A33-5A9E-4DD7-91DD-BB392D121649}"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4648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2BB8E3-3A40-448D-A87C-2D451E5136BA}" type="datetime1">
              <a:rPr lang="en-US" smtClean="0"/>
              <a:t>8/9/2019</a:t>
            </a:fld>
            <a:endParaRPr lang="en-US"/>
          </a:p>
        </p:txBody>
      </p:sp>
      <p:sp>
        <p:nvSpPr>
          <p:cNvPr id="8" name="Footer Placeholder 7"/>
          <p:cNvSpPr>
            <a:spLocks noGrp="1"/>
          </p:cNvSpPr>
          <p:nvPr>
            <p:ph type="ftr" sz="quarter" idx="11"/>
          </p:nvPr>
        </p:nvSpPr>
        <p:spPr/>
        <p:txBody>
          <a:bodyPr/>
          <a:lstStyle/>
          <a:p>
            <a:r>
              <a:rPr lang="en-US"/>
              <a:t>https://www.livewellwithmichelle.org/wellness</a:t>
            </a:r>
          </a:p>
        </p:txBody>
      </p:sp>
      <p:sp>
        <p:nvSpPr>
          <p:cNvPr id="9" name="Slide Number Placeholder 8"/>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89785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2DBEB4-6E52-4726-BDAC-D26DB1F13512}" type="datetime1">
              <a:rPr lang="en-US" smtClean="0"/>
              <a:t>8/9/2019</a:t>
            </a:fld>
            <a:endParaRPr lang="en-US"/>
          </a:p>
        </p:txBody>
      </p:sp>
      <p:sp>
        <p:nvSpPr>
          <p:cNvPr id="4" name="Footer Placeholder 3"/>
          <p:cNvSpPr>
            <a:spLocks noGrp="1"/>
          </p:cNvSpPr>
          <p:nvPr>
            <p:ph type="ftr" sz="quarter" idx="11"/>
          </p:nvPr>
        </p:nvSpPr>
        <p:spPr/>
        <p:txBody>
          <a:bodyPr/>
          <a:lstStyle/>
          <a:p>
            <a:r>
              <a:rPr lang="en-US"/>
              <a:t>https://www.livewellwithmichelle.org/wellness</a:t>
            </a:r>
          </a:p>
        </p:txBody>
      </p:sp>
      <p:sp>
        <p:nvSpPr>
          <p:cNvPr id="5" name="Slide Number Placeholder 4"/>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61397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C3A41-0E21-4271-B261-C182D163CF43}" type="datetime1">
              <a:rPr lang="en-US" smtClean="0"/>
              <a:t>8/9/2019</a:t>
            </a:fld>
            <a:endParaRPr lang="en-US"/>
          </a:p>
        </p:txBody>
      </p:sp>
      <p:sp>
        <p:nvSpPr>
          <p:cNvPr id="3" name="Footer Placeholder 2"/>
          <p:cNvSpPr>
            <a:spLocks noGrp="1"/>
          </p:cNvSpPr>
          <p:nvPr>
            <p:ph type="ftr" sz="quarter" idx="11"/>
          </p:nvPr>
        </p:nvSpPr>
        <p:spPr/>
        <p:txBody>
          <a:bodyPr/>
          <a:lstStyle/>
          <a:p>
            <a:r>
              <a:rPr lang="en-US"/>
              <a:t>https://www.livewellwithmichelle.org/wellness</a:t>
            </a:r>
          </a:p>
        </p:txBody>
      </p:sp>
      <p:sp>
        <p:nvSpPr>
          <p:cNvPr id="4" name="Slide Number Placeholder 3"/>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36429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B508B2-04DE-4351-A51E-50EED85799BB}"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23391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F10972-135C-4B83-925D-7DF3BFF483C4}"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CA66898F-56DF-C645-9DF5-C5C31D9E0301}" type="slidenum">
              <a:rPr lang="en-US" smtClean="0"/>
              <a:t>‹#›</a:t>
            </a:fld>
            <a:endParaRPr lang="en-US"/>
          </a:p>
        </p:txBody>
      </p:sp>
    </p:spTree>
    <p:extLst>
      <p:ext uri="{BB962C8B-B14F-4D97-AF65-F5344CB8AC3E}">
        <p14:creationId xmlns:p14="http://schemas.microsoft.com/office/powerpoint/2010/main" val="15741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4FF58-AABE-4406-ADF8-47273FF674A3}" type="datetime1">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https://www.livewellwithmichelle.org/wellness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6898F-56DF-C645-9DF5-C5C31D9E0301}" type="slidenum">
              <a:rPr lang="en-US" smtClean="0"/>
              <a:t>‹#›</a:t>
            </a:fld>
            <a:endParaRPr lang="en-US"/>
          </a:p>
        </p:txBody>
      </p:sp>
    </p:spTree>
    <p:extLst>
      <p:ext uri="{BB962C8B-B14F-4D97-AF65-F5344CB8AC3E}">
        <p14:creationId xmlns:p14="http://schemas.microsoft.com/office/powerpoint/2010/main" val="56213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42046"/>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tx1">
                    <a:lumMod val="50000"/>
                    <a:lumOff val="50000"/>
                  </a:schemeClr>
                </a:solidFill>
                <a:latin typeface="Arial" panose="020B0604020202020204" pitchFamily="34" charset="0"/>
                <a:ea typeface="Raleway" charset="0"/>
                <a:cs typeface="Arial" panose="020B0604020202020204" pitchFamily="34" charset="0"/>
              </a:rPr>
              <a:t>Alpha CRS</a:t>
            </a:r>
            <a:r>
              <a:rPr lang="en-US" sz="36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5400" dirty="0">
                <a:solidFill>
                  <a:schemeClr val="tx1">
                    <a:lumMod val="50000"/>
                    <a:lumOff val="50000"/>
                  </a:schemeClr>
                </a:solidFill>
                <a:latin typeface="Arial" panose="020B0604020202020204" pitchFamily="34" charset="0"/>
                <a:ea typeface="Raleway" charset="0"/>
                <a:cs typeface="Arial" panose="020B0604020202020204" pitchFamily="34" charset="0"/>
              </a:rPr>
              <a:t>+</a:t>
            </a:r>
            <a:endParaRPr lang="en-US" sz="54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4882667" y="1837481"/>
            <a:ext cx="701024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Alpha </a:t>
            </a:r>
            <a:r>
              <a:rPr lang="en-US" dirty="0">
                <a:solidFill>
                  <a:schemeClr val="bg1">
                    <a:lumMod val="65000"/>
                  </a:schemeClr>
                </a:solidFill>
                <a:latin typeface="Arial" panose="020B0604020202020204" pitchFamily="34" charset="0"/>
                <a:ea typeface="Raleway" charset="0"/>
                <a:cs typeface="Arial" panose="020B0604020202020204" pitchFamily="34" charset="0"/>
              </a:rPr>
              <a:t>– a word that means “first” </a:t>
            </a:r>
          </a:p>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CRS</a:t>
            </a:r>
            <a:r>
              <a:rPr lang="en-US" dirty="0">
                <a:solidFill>
                  <a:schemeClr val="bg1">
                    <a:lumMod val="65000"/>
                  </a:schemeClr>
                </a:solidFill>
                <a:latin typeface="Arial" panose="020B0604020202020204" pitchFamily="34" charset="0"/>
                <a:ea typeface="Raleway" charset="0"/>
                <a:cs typeface="Arial" panose="020B0604020202020204" pitchFamily="34" charset="0"/>
              </a:rPr>
              <a:t> – an acronym for “Cellular Renewal System” </a:t>
            </a:r>
          </a:p>
          <a:p>
            <a:pPr algn="l">
              <a:lnSpc>
                <a:spcPct val="100000"/>
              </a:lnSpc>
            </a:pPr>
            <a:r>
              <a:rPr lang="en-US" b="1" dirty="0">
                <a:solidFill>
                  <a:schemeClr val="bg1">
                    <a:lumMod val="65000"/>
                  </a:schemeClr>
                </a:solidFill>
                <a:latin typeface="Arial" panose="020B0604020202020204" pitchFamily="34" charset="0"/>
                <a:ea typeface="Raleway" charset="0"/>
                <a:cs typeface="Arial" panose="020B0604020202020204" pitchFamily="34" charset="0"/>
              </a:rPr>
              <a:t>+</a:t>
            </a:r>
            <a:r>
              <a:rPr lang="en-US" dirty="0">
                <a:solidFill>
                  <a:schemeClr val="bg1">
                    <a:lumMod val="65000"/>
                  </a:schemeClr>
                </a:solidFill>
                <a:latin typeface="Arial" panose="020B0604020202020204" pitchFamily="34" charset="0"/>
                <a:ea typeface="Raleway" charset="0"/>
                <a:cs typeface="Arial" panose="020B0604020202020204" pitchFamily="34" charset="0"/>
              </a:rPr>
              <a:t> (plus) – added to emphasize improvements made to the original product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384" b="12166"/>
          <a:stretch/>
        </p:blipFill>
        <p:spPr>
          <a:xfrm>
            <a:off x="910952" y="1490029"/>
            <a:ext cx="3255934" cy="4651732"/>
          </a:xfrm>
          <a:prstGeom prst="rect">
            <a:avLst/>
          </a:prstGeom>
        </p:spPr>
      </p:pic>
      <p:sp>
        <p:nvSpPr>
          <p:cNvPr id="3" name="Footer Placeholder 2">
            <a:extLst>
              <a:ext uri="{FF2B5EF4-FFF2-40B4-BE49-F238E27FC236}">
                <a16:creationId xmlns:a16="http://schemas.microsoft.com/office/drawing/2014/main" id="{971C5D32-9E06-4E49-9726-6F20E24C7D78}"/>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196103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90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tx1">
                    <a:lumMod val="50000"/>
                    <a:lumOff val="50000"/>
                  </a:schemeClr>
                </a:solidFill>
                <a:latin typeface="Arial" panose="020B0604020202020204" pitchFamily="34" charset="0"/>
                <a:ea typeface="Raleway" charset="0"/>
                <a:cs typeface="Arial" panose="020B0604020202020204" pitchFamily="34" charset="0"/>
              </a:rPr>
              <a:t>Alpha CRS</a:t>
            </a:r>
            <a:r>
              <a:rPr lang="en-US" sz="36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5400" dirty="0">
                <a:solidFill>
                  <a:schemeClr val="tx1">
                    <a:lumMod val="50000"/>
                    <a:lumOff val="50000"/>
                  </a:schemeClr>
                </a:solidFill>
                <a:latin typeface="Arial" panose="020B0604020202020204" pitchFamily="34" charset="0"/>
                <a:ea typeface="Raleway" charset="0"/>
                <a:cs typeface="Arial" panose="020B0604020202020204" pitchFamily="34" charset="0"/>
              </a:rPr>
              <a:t>+ Purpose</a:t>
            </a:r>
            <a:endParaRPr lang="en-US" sz="54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5829300" y="1790287"/>
            <a:ext cx="603250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Provide the body with antioxidants*</a:t>
            </a:r>
          </a:p>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Promote vitality and improved energy levels*</a:t>
            </a:r>
          </a:p>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DNA protection*</a:t>
            </a:r>
          </a:p>
        </p:txBody>
      </p:sp>
      <p:sp>
        <p:nvSpPr>
          <p:cNvPr id="2" name="TextBox 1"/>
          <p:cNvSpPr txBox="1"/>
          <p:nvPr/>
        </p:nvSpPr>
        <p:spPr>
          <a:xfrm>
            <a:off x="6196012" y="5547710"/>
            <a:ext cx="4486275"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*These statements have not been evaluated by the Food and Drug Administration. This product is not intended to diagnose, treat, cure, or prevent any disease.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483154"/>
            <a:ext cx="4433888" cy="4433888"/>
          </a:xfrm>
          <a:prstGeom prst="rect">
            <a:avLst/>
          </a:prstGeom>
        </p:spPr>
      </p:pic>
      <p:sp>
        <p:nvSpPr>
          <p:cNvPr id="4" name="Footer Placeholder 3">
            <a:extLst>
              <a:ext uri="{FF2B5EF4-FFF2-40B4-BE49-F238E27FC236}">
                <a16:creationId xmlns:a16="http://schemas.microsoft.com/office/drawing/2014/main" id="{F66DD386-5292-4C6E-A9CB-6A05B3D932AC}"/>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995020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90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Alpha CRS</a:t>
            </a:r>
            <a:r>
              <a:rPr lang="en-US" sz="40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Ingredients</a:t>
            </a:r>
            <a:endParaRPr lang="en-US" sz="56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5829300" y="1790287"/>
            <a:ext cx="603250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endParaRPr lang="en-US" dirty="0">
              <a:solidFill>
                <a:schemeClr val="bg1">
                  <a:lumMod val="65000"/>
                </a:schemeClr>
              </a:solidFill>
              <a:latin typeface="Arial" panose="020B0604020202020204" pitchFamily="34" charset="0"/>
              <a:ea typeface="Raleway" charset="0"/>
              <a:cs typeface="Arial" panose="020B0604020202020204" pitchFamily="34" charset="0"/>
            </a:endParaRPr>
          </a:p>
        </p:txBody>
      </p:sp>
      <p:grpSp>
        <p:nvGrpSpPr>
          <p:cNvPr id="8" name="Group 7"/>
          <p:cNvGrpSpPr/>
          <p:nvPr/>
        </p:nvGrpSpPr>
        <p:grpSpPr>
          <a:xfrm>
            <a:off x="2073570" y="1483154"/>
            <a:ext cx="7716309" cy="4457949"/>
            <a:chOff x="762002" y="1333251"/>
            <a:chExt cx="7716309" cy="44579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2" y="1333251"/>
              <a:ext cx="1811039" cy="1217676"/>
            </a:xfrm>
            <a:prstGeom prst="rect">
              <a:avLst/>
            </a:prstGeom>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0503" y="2891738"/>
              <a:ext cx="1174940" cy="97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Scutellaria root used in chinese herbal medicine over white background.  Huang qin. - stock phot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503"/>
            <a:stretch/>
          </p:blipFill>
          <p:spPr bwMode="auto">
            <a:xfrm>
              <a:off x="2788125" y="1534655"/>
              <a:ext cx="1465237" cy="8595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asianhealthsecrets.com/development/wp-content/uploads/2011/10/milk_thistle_seed_80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25" t="18119" b="28298"/>
            <a:stretch/>
          </p:blipFill>
          <p:spPr bwMode="auto">
            <a:xfrm>
              <a:off x="4800603" y="1717028"/>
              <a:ext cx="1638137" cy="677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3.imimg.com/data3/KF/UM/MY-6194675/kudzu-root-extract-250x2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240" y="1336495"/>
              <a:ext cx="1186224" cy="118622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63980" y="2439651"/>
              <a:ext cx="1980029" cy="369332"/>
            </a:xfrm>
            <a:prstGeom prst="rect">
              <a:avLst/>
            </a:prstGeom>
          </p:spPr>
          <p:txBody>
            <a:bodyPr wrap="none">
              <a:spAutoFit/>
            </a:bodyPr>
            <a:lstStyle/>
            <a:p>
              <a:r>
                <a:rPr lang="en-US" i="1" dirty="0" err="1">
                  <a:solidFill>
                    <a:prstClr val="black">
                      <a:lumMod val="65000"/>
                      <a:lumOff val="35000"/>
                    </a:prstClr>
                  </a:solidFill>
                  <a:latin typeface="Arial" panose="020B0604020202020204" pitchFamily="34" charset="0"/>
                  <a:cs typeface="Arial" panose="020B0604020202020204" pitchFamily="34" charset="0"/>
                </a:rPr>
                <a:t>Boswellia</a:t>
              </a:r>
              <a:r>
                <a:rPr lang="en-US" i="1" dirty="0">
                  <a:solidFill>
                    <a:prstClr val="black">
                      <a:lumMod val="65000"/>
                      <a:lumOff val="35000"/>
                    </a:prstClr>
                  </a:solidFill>
                  <a:latin typeface="Arial" panose="020B0604020202020204" pitchFamily="34" charset="0"/>
                  <a:cs typeface="Arial" panose="020B0604020202020204" pitchFamily="34" charset="0"/>
                </a:rPr>
                <a:t> </a:t>
              </a:r>
              <a:r>
                <a:rPr lang="en-US" i="1" dirty="0" err="1">
                  <a:solidFill>
                    <a:prstClr val="black">
                      <a:lumMod val="65000"/>
                      <a:lumOff val="35000"/>
                    </a:prstClr>
                  </a:solidFill>
                  <a:latin typeface="Arial" panose="020B0604020202020204" pitchFamily="34" charset="0"/>
                  <a:cs typeface="Arial" panose="020B0604020202020204" pitchFamily="34" charset="0"/>
                </a:rPr>
                <a:t>Serrata</a:t>
              </a:r>
              <a:endParaRPr lang="en-US" i="1" dirty="0">
                <a:solidFill>
                  <a:prstClr val="black">
                    <a:lumMod val="65000"/>
                    <a:lumOff val="35000"/>
                  </a:prstClr>
                </a:solidFill>
                <a:latin typeface="Arial" panose="020B0604020202020204" pitchFamily="34" charset="0"/>
                <a:cs typeface="Arial" panose="020B0604020202020204" pitchFamily="34" charset="0"/>
              </a:endParaRPr>
            </a:p>
          </p:txBody>
        </p:sp>
        <p:sp>
          <p:nvSpPr>
            <p:cNvPr id="15" name="Rectangle 14"/>
            <p:cNvSpPr/>
            <p:nvPr/>
          </p:nvSpPr>
          <p:spPr>
            <a:xfrm>
              <a:off x="3068694" y="2438400"/>
              <a:ext cx="992579" cy="369332"/>
            </a:xfrm>
            <a:prstGeom prst="rect">
              <a:avLst/>
            </a:prstGeom>
          </p:spPr>
          <p:txBody>
            <a:bodyPr wrap="none">
              <a:spAutoFit/>
            </a:bodyPr>
            <a:lstStyle/>
            <a:p>
              <a:r>
                <a:rPr lang="en-US" dirty="0" err="1">
                  <a:solidFill>
                    <a:prstClr val="black">
                      <a:lumMod val="65000"/>
                      <a:lumOff val="35000"/>
                    </a:prstClr>
                  </a:solidFill>
                  <a:latin typeface="Arial" panose="020B0604020202020204" pitchFamily="34" charset="0"/>
                  <a:cs typeface="Arial" panose="020B0604020202020204" pitchFamily="34" charset="0"/>
                </a:rPr>
                <a:t>Baicalin</a:t>
              </a: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sp>
          <p:nvSpPr>
            <p:cNvPr id="16" name="Rectangle 15"/>
            <p:cNvSpPr/>
            <p:nvPr/>
          </p:nvSpPr>
          <p:spPr>
            <a:xfrm>
              <a:off x="4858262" y="2438400"/>
              <a:ext cx="1398781"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Milk Thistle </a:t>
              </a:r>
            </a:p>
          </p:txBody>
        </p:sp>
        <p:sp>
          <p:nvSpPr>
            <p:cNvPr id="17" name="Rectangle 16"/>
            <p:cNvSpPr/>
            <p:nvPr/>
          </p:nvSpPr>
          <p:spPr>
            <a:xfrm>
              <a:off x="6864816" y="2438400"/>
              <a:ext cx="1428596"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Resveratrol </a:t>
              </a:r>
            </a:p>
          </p:txBody>
        </p:sp>
        <p:sp>
          <p:nvSpPr>
            <p:cNvPr id="18" name="Rectangle 17"/>
            <p:cNvSpPr/>
            <p:nvPr/>
          </p:nvSpPr>
          <p:spPr>
            <a:xfrm>
              <a:off x="910165" y="3898347"/>
              <a:ext cx="1770741"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Green Tea Leaf</a:t>
              </a:r>
            </a:p>
          </p:txBody>
        </p:sp>
        <p:sp>
          <p:nvSpPr>
            <p:cNvPr id="19" name="Rectangle 18"/>
            <p:cNvSpPr/>
            <p:nvPr/>
          </p:nvSpPr>
          <p:spPr>
            <a:xfrm>
              <a:off x="2803012" y="3898347"/>
              <a:ext cx="1569660"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Pomegranate</a:t>
              </a:r>
            </a:p>
          </p:txBody>
        </p:sp>
        <p:pic>
          <p:nvPicPr>
            <p:cNvPr id="2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8259" y="2819402"/>
              <a:ext cx="1244560" cy="107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4934723" y="3898347"/>
              <a:ext cx="1210588"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Pineapple</a:t>
              </a:r>
            </a:p>
          </p:txBody>
        </p:sp>
        <p:pic>
          <p:nvPicPr>
            <p:cNvPr id="22" name="Picture 7" descr="http://www.theplanteater.com/wp-content/uploads/2014/08/turmeric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7111" y="2911979"/>
              <a:ext cx="1981200" cy="105870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864815" y="3920831"/>
              <a:ext cx="1086580"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Turmeric</a:t>
              </a:r>
            </a:p>
          </p:txBody>
        </p:sp>
        <p:pic>
          <p:nvPicPr>
            <p:cNvPr id="24" name="Picture 10" descr="http://kosmixmedia.com/static/f6fc4fa0f11bbdbd7c50c865bf4932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78930" y="4306800"/>
              <a:ext cx="1021473" cy="9692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065103" y="5413025"/>
              <a:ext cx="1428596"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Grape Seed</a:t>
              </a:r>
            </a:p>
          </p:txBody>
        </p:sp>
        <p:pic>
          <p:nvPicPr>
            <p:cNvPr id="26" name="Picture 12" descr="http://www.deandeluca.com/ProductImg/500/511090/herbs-and-spices/herbs-spices/sesame-seed-toasted.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1648" y="4267200"/>
              <a:ext cx="1060704" cy="106070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876275" y="5401992"/>
              <a:ext cx="1633781"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Sesame Seed</a:t>
              </a:r>
            </a:p>
          </p:txBody>
        </p:sp>
        <p:pic>
          <p:nvPicPr>
            <p:cNvPr id="28" name="Picture 2" descr="http://www.confidenceusa.com/site/img/pinebark.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7934" b="2730"/>
            <a:stretch/>
          </p:blipFill>
          <p:spPr bwMode="auto">
            <a:xfrm>
              <a:off x="5817839" y="4306800"/>
              <a:ext cx="1241796" cy="100584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5918279" y="5421868"/>
              <a:ext cx="1184940" cy="369332"/>
            </a:xfrm>
            <a:prstGeom prst="rect">
              <a:avLst/>
            </a:prstGeom>
          </p:spPr>
          <p:txBody>
            <a:bodyPr wrap="none">
              <a:spAutoFit/>
            </a:bodyPr>
            <a:lstStyle/>
            <a:p>
              <a:r>
                <a:rPr lang="en-US" dirty="0">
                  <a:solidFill>
                    <a:prstClr val="black">
                      <a:lumMod val="65000"/>
                      <a:lumOff val="35000"/>
                    </a:prstClr>
                  </a:solidFill>
                  <a:latin typeface="Arial" panose="020B0604020202020204" pitchFamily="34" charset="0"/>
                  <a:cs typeface="Arial" panose="020B0604020202020204" pitchFamily="34" charset="0"/>
                </a:rPr>
                <a:t>Pine Bark</a:t>
              </a:r>
            </a:p>
          </p:txBody>
        </p:sp>
      </p:grpSp>
      <p:pic>
        <p:nvPicPr>
          <p:cNvPr id="30" name="Picture 8" descr="http://www.blackandwhiteaffaire.com/wp-content/uploads/2014/08/Green-tea-leaf.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57555" y="3064857"/>
            <a:ext cx="1577763" cy="105118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0D7C51F4-72CF-4B3F-B826-0F8C63AAB840}"/>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944954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69094"/>
            <a:ext cx="12192000" cy="1314060"/>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Alpha CRS</a:t>
            </a:r>
            <a:r>
              <a:rPr lang="en-US" sz="4000" baseline="80000" dirty="0">
                <a:solidFill>
                  <a:schemeClr val="tx1">
                    <a:lumMod val="50000"/>
                    <a:lumOff val="50000"/>
                  </a:schemeClr>
                </a:solidFill>
                <a:latin typeface="Arial" panose="020B0604020202020204" pitchFamily="34" charset="0"/>
                <a:ea typeface="Raleway" charset="0"/>
                <a:cs typeface="Arial" panose="020B0604020202020204" pitchFamily="34" charset="0"/>
              </a:rPr>
              <a:t>®</a:t>
            </a:r>
            <a:r>
              <a:rPr lang="en-US" sz="5600" dirty="0">
                <a:solidFill>
                  <a:schemeClr val="tx1">
                    <a:lumMod val="50000"/>
                    <a:lumOff val="50000"/>
                  </a:schemeClr>
                </a:solidFill>
                <a:latin typeface="Arial" panose="020B0604020202020204" pitchFamily="34" charset="0"/>
                <a:ea typeface="Raleway" charset="0"/>
                <a:cs typeface="Arial" panose="020B0604020202020204" pitchFamily="34" charset="0"/>
              </a:rPr>
              <a:t>+ Benefits</a:t>
            </a:r>
            <a:endParaRPr lang="en-US" sz="5600" spc="60" dirty="0">
              <a:solidFill>
                <a:schemeClr val="tx1">
                  <a:lumMod val="50000"/>
                  <a:lumOff val="50000"/>
                </a:schemeClr>
              </a:solidFill>
              <a:latin typeface="Arial" panose="020B0604020202020204" pitchFamily="34" charset="0"/>
              <a:ea typeface="Raleway" charset="0"/>
              <a:cs typeface="Arial" panose="020B0604020202020204" pitchFamily="34" charset="0"/>
            </a:endParaRPr>
          </a:p>
        </p:txBody>
      </p:sp>
      <p:sp>
        <p:nvSpPr>
          <p:cNvPr id="6" name="Content Placeholder 2"/>
          <p:cNvSpPr txBox="1">
            <a:spLocks/>
          </p:cNvSpPr>
          <p:nvPr/>
        </p:nvSpPr>
        <p:spPr>
          <a:xfrm>
            <a:off x="5829300" y="1790287"/>
            <a:ext cx="6032500" cy="45938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Supports healthy cell function by protecting cellular DNA*</a:t>
            </a:r>
          </a:p>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Promotes cellular energy by supporting healthy mitochondria*</a:t>
            </a:r>
          </a:p>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Supports healthy cellular immune function*</a:t>
            </a:r>
          </a:p>
          <a:p>
            <a:pPr marL="342900" indent="-342900" algn="l">
              <a:lnSpc>
                <a:spcPct val="100000"/>
              </a:lnSpc>
              <a:buFont typeface="Arial" panose="020B0604020202020204" pitchFamily="34" charset="0"/>
              <a:buChar char="•"/>
            </a:pPr>
            <a:r>
              <a:rPr lang="en-US" dirty="0">
                <a:solidFill>
                  <a:schemeClr val="bg1">
                    <a:lumMod val="65000"/>
                  </a:schemeClr>
                </a:solidFill>
                <a:latin typeface="Arial" panose="020B0604020202020204" pitchFamily="34" charset="0"/>
                <a:ea typeface="Raleway" charset="0"/>
                <a:cs typeface="Arial" panose="020B0604020202020204" pitchFamily="34" charset="0"/>
              </a:rPr>
              <a:t>Supports mental clarity and brain function*</a:t>
            </a:r>
          </a:p>
          <a:p>
            <a:pPr marL="342900" indent="-342900" algn="l">
              <a:lnSpc>
                <a:spcPct val="100000"/>
              </a:lnSpc>
              <a:buFont typeface="Arial" panose="020B0604020202020204" pitchFamily="34" charset="0"/>
              <a:buChar char="•"/>
            </a:pPr>
            <a:endParaRPr lang="en-US" dirty="0">
              <a:solidFill>
                <a:schemeClr val="bg1">
                  <a:lumMod val="65000"/>
                </a:schemeClr>
              </a:solidFill>
              <a:latin typeface="Arial" panose="020B0604020202020204" pitchFamily="34" charset="0"/>
              <a:ea typeface="Raleway" charset="0"/>
              <a:cs typeface="Arial" panose="020B0604020202020204" pitchFamily="34" charset="0"/>
            </a:endParaRPr>
          </a:p>
        </p:txBody>
      </p:sp>
      <p:sp>
        <p:nvSpPr>
          <p:cNvPr id="2" name="TextBox 1"/>
          <p:cNvSpPr txBox="1"/>
          <p:nvPr/>
        </p:nvSpPr>
        <p:spPr>
          <a:xfrm>
            <a:off x="6096000" y="5481227"/>
            <a:ext cx="4486275"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*These statements have not been evaluated by the Food and Drug Administration. This product is not intended to diagnose, treat, cure, or prevent any disease.</a:t>
            </a:r>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545" y="1790287"/>
            <a:ext cx="4285015" cy="3988959"/>
          </a:xfrm>
          <a:prstGeom prst="rect">
            <a:avLst/>
          </a:prstGeom>
        </p:spPr>
      </p:pic>
      <p:sp>
        <p:nvSpPr>
          <p:cNvPr id="3" name="Footer Placeholder 2">
            <a:extLst>
              <a:ext uri="{FF2B5EF4-FFF2-40B4-BE49-F238E27FC236}">
                <a16:creationId xmlns:a16="http://schemas.microsoft.com/office/drawing/2014/main" id="{F496EC29-FFCA-48D7-A3A7-925109910EDA}"/>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3419399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6896</TotalTime>
  <Words>912</Words>
  <Application>Microsoft Office PowerPoint</Application>
  <PresentationFormat>Widescreen</PresentationFormat>
  <Paragraphs>64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Moses, Michelle</cp:lastModifiedBy>
  <cp:revision>179</cp:revision>
  <dcterms:created xsi:type="dcterms:W3CDTF">2017-01-23T23:06:19Z</dcterms:created>
  <dcterms:modified xsi:type="dcterms:W3CDTF">2019-08-09T15:29:46Z</dcterms:modified>
</cp:coreProperties>
</file>