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315" r:id="rId2"/>
    <p:sldId id="316" r:id="rId3"/>
    <p:sldId id="317" r:id="rId4"/>
    <p:sldId id="318" r:id="rId5"/>
    <p:sldId id="307"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4BEDF0"/>
    <a:srgbClr val="19330F"/>
    <a:srgbClr val="1E2A18"/>
    <a:srgbClr val="A0E357"/>
    <a:srgbClr val="B797B8"/>
    <a:srgbClr val="56AED6"/>
    <a:srgbClr val="72D4D2"/>
    <a:srgbClr val="54CAB7"/>
    <a:srgbClr val="3DC5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85" autoAdjust="0"/>
    <p:restoredTop sz="57271" autoAdjust="0"/>
  </p:normalViewPr>
  <p:slideViewPr>
    <p:cSldViewPr snapToGrid="0" snapToObjects="1">
      <p:cViewPr varScale="1">
        <p:scale>
          <a:sx n="54" d="100"/>
          <a:sy n="54" d="100"/>
        </p:scale>
        <p:origin x="1416" y="78"/>
      </p:cViewPr>
      <p:guideLst/>
    </p:cSldViewPr>
  </p:slideViewPr>
  <p:outlineViewPr>
    <p:cViewPr>
      <p:scale>
        <a:sx n="33" d="100"/>
        <a:sy n="33" d="100"/>
      </p:scale>
      <p:origin x="0" y="0"/>
    </p:cViewPr>
  </p:outlineViewPr>
  <p:notesTextViewPr>
    <p:cViewPr>
      <p:scale>
        <a:sx n="140" d="100"/>
        <a:sy n="14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F3E581-210A-D844-8B8C-A6A6A02DF26A}"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0FB357-84B7-6442-A8C9-812649A69650}" type="slidenum">
              <a:rPr lang="en-US" smtClean="0"/>
              <a:t>‹#›</a:t>
            </a:fld>
            <a:endParaRPr lang="en-US"/>
          </a:p>
        </p:txBody>
      </p:sp>
    </p:spTree>
    <p:extLst>
      <p:ext uri="{BB962C8B-B14F-4D97-AF65-F5344CB8AC3E}">
        <p14:creationId xmlns:p14="http://schemas.microsoft.com/office/powerpoint/2010/main" val="519792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Note: </a:t>
            </a:r>
            <a:r>
              <a:rPr lang="en-US" sz="1200" i="1" kern="1200" dirty="0">
                <a:solidFill>
                  <a:schemeClr val="tx1"/>
                </a:solidFill>
                <a:effectLst/>
                <a:latin typeface="+mn-lt"/>
                <a:ea typeface="+mn-ea"/>
                <a:cs typeface="+mn-cs"/>
              </a:rPr>
              <a:t>Discuss the text on the slide so that audience members understand what the name xEO Mega</a:t>
            </a:r>
            <a:r>
              <a:rPr lang="en-US" sz="1200" i="1" baseline="50000" dirty="0">
                <a:solidFill>
                  <a:schemeClr val="bg1">
                    <a:lumMod val="65000"/>
                  </a:schemeClr>
                </a:solidFill>
                <a:latin typeface="Arial" panose="020B0604020202020204" pitchFamily="34" charset="0"/>
                <a:ea typeface="Raleway" charset="0"/>
                <a:cs typeface="Arial" panose="020B0604020202020204" pitchFamily="34" charset="0"/>
              </a:rPr>
              <a:t>®</a:t>
            </a:r>
            <a:r>
              <a:rPr lang="en-US" sz="1200" i="1" kern="1200" dirty="0">
                <a:solidFill>
                  <a:schemeClr val="tx1"/>
                </a:solidFill>
                <a:effectLst/>
                <a:latin typeface="+mn-lt"/>
                <a:ea typeface="+mn-ea"/>
                <a:cs typeface="+mn-cs"/>
              </a:rPr>
              <a:t> stands for.</a:t>
            </a:r>
          </a:p>
        </p:txBody>
      </p:sp>
      <p:sp>
        <p:nvSpPr>
          <p:cNvPr id="4" name="Slide Number Placeholder 3"/>
          <p:cNvSpPr>
            <a:spLocks noGrp="1"/>
          </p:cNvSpPr>
          <p:nvPr>
            <p:ph type="sldNum" sz="quarter" idx="10"/>
          </p:nvPr>
        </p:nvSpPr>
        <p:spPr/>
        <p:txBody>
          <a:bodyPr/>
          <a:lstStyle/>
          <a:p>
            <a:fld id="{BCE265F7-395E-314D-818E-B623665B0F83}" type="slidenum">
              <a:rPr lang="en-US" smtClean="0"/>
              <a:t>1</a:t>
            </a:fld>
            <a:endParaRPr lang="en-US"/>
          </a:p>
        </p:txBody>
      </p:sp>
    </p:spTree>
    <p:extLst>
      <p:ext uri="{BB962C8B-B14F-4D97-AF65-F5344CB8AC3E}">
        <p14:creationId xmlns:p14="http://schemas.microsoft.com/office/powerpoint/2010/main" val="342961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While the Alpha CRS+</a:t>
            </a:r>
            <a:r>
              <a:rPr lang="en-US" sz="1200" kern="1200" baseline="5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formula aims to provide the body with antioxidants and cellular protection, the </a:t>
            </a:r>
            <a:r>
              <a:rPr lang="en-US" sz="1200" kern="1200" dirty="0" err="1">
                <a:solidFill>
                  <a:schemeClr val="tx1"/>
                </a:solidFill>
                <a:effectLst/>
                <a:latin typeface="+mn-lt"/>
                <a:ea typeface="+mn-ea"/>
                <a:cs typeface="+mn-cs"/>
              </a:rPr>
              <a:t>xEO</a:t>
            </a:r>
            <a:r>
              <a:rPr lang="en-US" sz="1200" kern="1200" dirty="0">
                <a:solidFill>
                  <a:schemeClr val="tx1"/>
                </a:solidFill>
                <a:effectLst/>
                <a:latin typeface="+mn-lt"/>
                <a:ea typeface="+mn-ea"/>
                <a:cs typeface="+mn-cs"/>
              </a:rPr>
              <a:t> Mega</a:t>
            </a:r>
            <a:r>
              <a:rPr lang="en-US" sz="1200" kern="1200" baseline="5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Essential Oil Omega Complex is designed to offer the body Essential Fatty Acids (EFAs) that will help the systems of the body function in a healthy way.* The body requires essential fatty acids to help with key functions like cell growth, brain development, muscle activity, immune function, joint health, and more.* </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Fatty acid sources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Some fatty acids are produced naturally inside the body; however, essential fatty acids cannot be produced within the body, and must be obtained through the diet. While there are several types of essential fatty acids, the most common are omega-6 and omega-3 fatty acids. Although it is possible to provide the body with these essential fatty acids through the food we eat, the typical modern diet usually contains too much of the omega-6 fatty acids in the form of vegetable oils and hydrogenated or trans fats. While we do want some omega-6 fatty acids to provide our body with essential nutrients, consuming too much has been linked to poor health. </a:t>
            </a:r>
          </a:p>
          <a:p>
            <a:r>
              <a:rPr lang="en-US" sz="1200" kern="1200" dirty="0">
                <a:solidFill>
                  <a:schemeClr val="tx1"/>
                </a:solidFill>
                <a:effectLst/>
                <a:latin typeface="+mn-lt"/>
                <a:ea typeface="+mn-ea"/>
                <a:cs typeface="+mn-cs"/>
              </a:rPr>
              <a:t>In contrast, there is scientific evidence suggesting that increasing dietary intake of omega-3 fatty acids can provide health benefits. Studies have shown that some of these health benefits include positive effects on cardiovascular health, brain function, immune function, joint health and mobility, and the skin.*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maintain a healthy body, it is important to keep a proper balance between omega-3 and omega-6 fatty acids by decreasing dietary intake of foods that are high in omega-6 fatty acids and increasing intake of foods with omega-3 fatty acids. Omega-3 fatty acids can come from fatty fish, canola and olive oil, and the oils of some nuts and seeds. The </a:t>
            </a:r>
            <a:r>
              <a:rPr lang="en-US" sz="1200" kern="1200" dirty="0" err="1">
                <a:solidFill>
                  <a:schemeClr val="tx1"/>
                </a:solidFill>
                <a:effectLst/>
                <a:latin typeface="+mn-lt"/>
                <a:ea typeface="+mn-ea"/>
                <a:cs typeface="+mn-cs"/>
              </a:rPr>
              <a:t>xEO</a:t>
            </a:r>
            <a:r>
              <a:rPr lang="en-US" sz="1200" kern="1200" dirty="0">
                <a:solidFill>
                  <a:schemeClr val="tx1"/>
                </a:solidFill>
                <a:effectLst/>
                <a:latin typeface="+mn-lt"/>
                <a:ea typeface="+mn-ea"/>
                <a:cs typeface="+mn-cs"/>
              </a:rPr>
              <a:t> Mega complex is designed to provide the body with the proper balance of essential fatty acids using a unique blend of marine- and land-sourced fatty acids and other plant-based ingredients.</a:t>
            </a:r>
          </a:p>
        </p:txBody>
      </p:sp>
      <p:sp>
        <p:nvSpPr>
          <p:cNvPr id="4" name="Slide Number Placeholder 3"/>
          <p:cNvSpPr>
            <a:spLocks noGrp="1"/>
          </p:cNvSpPr>
          <p:nvPr>
            <p:ph type="sldNum" sz="quarter" idx="10"/>
          </p:nvPr>
        </p:nvSpPr>
        <p:spPr/>
        <p:txBody>
          <a:bodyPr/>
          <a:lstStyle/>
          <a:p>
            <a:fld id="{BCE265F7-395E-314D-818E-B623665B0F83}" type="slidenum">
              <a:rPr lang="en-US" smtClean="0"/>
              <a:t>2</a:t>
            </a:fld>
            <a:endParaRPr lang="en-US"/>
          </a:p>
        </p:txBody>
      </p:sp>
    </p:spTree>
    <p:extLst>
      <p:ext uri="{BB962C8B-B14F-4D97-AF65-F5344CB8AC3E}">
        <p14:creationId xmlns:p14="http://schemas.microsoft.com/office/powerpoint/2010/main" val="3031953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dōTERRA</a:t>
            </a:r>
            <a:r>
              <a:rPr lang="en-US" sz="1200" kern="1200" baseline="5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xEO</a:t>
            </a:r>
            <a:r>
              <a:rPr lang="en-US" sz="1200" kern="1200" dirty="0">
                <a:solidFill>
                  <a:schemeClr val="tx1"/>
                </a:solidFill>
                <a:effectLst/>
                <a:latin typeface="+mn-lt"/>
                <a:ea typeface="+mn-ea"/>
                <a:cs typeface="+mn-cs"/>
              </a:rPr>
              <a:t> Mega</a:t>
            </a:r>
            <a:r>
              <a:rPr lang="en-US" sz="1200" kern="1200" baseline="5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Essential Oil Omega Complex contains a propriety blend of CPTG</a:t>
            </a:r>
            <a:r>
              <a:rPr lang="en-US" sz="1200" kern="1200" baseline="5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essential oils, marine- and land-sourced omega fatty acids, and plant-based ingredients to provide the body with a number of benefits.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discussed, some fatty acids are produced naturally inside the body, while some must be obtained from diet. It is possible to provide our body with the levels of omega-3 fatty acids through sources like canola oil, oil from nuts and seeds, and fish. However, many people are increasingly concerned about the level of toxins and heavy metals that are found in our oceans, so daily fish consumption is not an option that everyone is comfortable with. Some nutritional experts even warn against eating fish too frequently in order to protect the body against exposure to toxic pollutants. Thankfully, the </a:t>
            </a:r>
            <a:r>
              <a:rPr lang="en-US" sz="1200" kern="1200" dirty="0" err="1">
                <a:solidFill>
                  <a:schemeClr val="tx1"/>
                </a:solidFill>
                <a:effectLst/>
                <a:latin typeface="+mn-lt"/>
                <a:ea typeface="+mn-ea"/>
                <a:cs typeface="+mn-cs"/>
              </a:rPr>
              <a:t>xEO</a:t>
            </a:r>
            <a:r>
              <a:rPr lang="en-US" sz="1200" kern="1200" dirty="0">
                <a:solidFill>
                  <a:schemeClr val="tx1"/>
                </a:solidFill>
                <a:effectLst/>
                <a:latin typeface="+mn-lt"/>
                <a:ea typeface="+mn-ea"/>
                <a:cs typeface="+mn-cs"/>
              </a:rPr>
              <a:t> Mega formula contains marine- and land-sourced omega fatty acids to help provide the body with the proper balance of essential fatty acids and the benefits they offer.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Each serving of </a:t>
            </a:r>
            <a:r>
              <a:rPr lang="en-US" sz="1200" kern="1200" dirty="0" err="1">
                <a:solidFill>
                  <a:schemeClr val="tx1"/>
                </a:solidFill>
                <a:effectLst/>
                <a:latin typeface="+mn-lt"/>
                <a:ea typeface="+mn-ea"/>
                <a:cs typeface="+mn-cs"/>
              </a:rPr>
              <a:t>xEO</a:t>
            </a:r>
            <a:r>
              <a:rPr lang="en-US" sz="1200" kern="1200" dirty="0">
                <a:solidFill>
                  <a:schemeClr val="tx1"/>
                </a:solidFill>
                <a:effectLst/>
                <a:latin typeface="+mn-lt"/>
                <a:ea typeface="+mn-ea"/>
                <a:cs typeface="+mn-cs"/>
              </a:rPr>
              <a:t> Mega contains pure, micro-filtered marine lipids, which provide high levels of fatty acids. In addition to marine sources, the </a:t>
            </a:r>
            <a:r>
              <a:rPr lang="en-US" sz="1200" kern="1200" dirty="0" err="1">
                <a:solidFill>
                  <a:schemeClr val="tx1"/>
                </a:solidFill>
                <a:effectLst/>
                <a:latin typeface="+mn-lt"/>
                <a:ea typeface="+mn-ea"/>
                <a:cs typeface="+mn-cs"/>
              </a:rPr>
              <a:t>xEO</a:t>
            </a:r>
            <a:r>
              <a:rPr lang="en-US" sz="1200" kern="1200" dirty="0">
                <a:solidFill>
                  <a:schemeClr val="tx1"/>
                </a:solidFill>
                <a:effectLst/>
                <a:latin typeface="+mn-lt"/>
                <a:ea typeface="+mn-ea"/>
                <a:cs typeface="+mn-cs"/>
              </a:rPr>
              <a:t> Mega formula provides useful fatty acids with the inclusion of pomegranate seed oil and </a:t>
            </a:r>
            <a:r>
              <a:rPr lang="en-US" sz="1200" kern="1200" dirty="0" err="1">
                <a:solidFill>
                  <a:schemeClr val="tx1"/>
                </a:solidFill>
                <a:effectLst/>
                <a:latin typeface="+mn-lt"/>
                <a:ea typeface="+mn-ea"/>
                <a:cs typeface="+mn-cs"/>
              </a:rPr>
              <a:t>Echium</a:t>
            </a:r>
            <a:r>
              <a:rPr lang="en-US" sz="1200" kern="1200" dirty="0">
                <a:solidFill>
                  <a:schemeClr val="tx1"/>
                </a:solidFill>
                <a:effectLst/>
                <a:latin typeface="+mn-lt"/>
                <a:ea typeface="+mn-ea"/>
                <a:cs typeface="+mn-cs"/>
              </a:rPr>
              <a:t> seed oil. </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Main ingredients:</a:t>
            </a:r>
          </a:p>
          <a:p>
            <a:endParaRPr lang="en-US" sz="1200" i="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Marine and plant omega blend: </a:t>
            </a:r>
            <a:r>
              <a:rPr lang="en-US" sz="1200" kern="1200" dirty="0">
                <a:solidFill>
                  <a:schemeClr val="tx1"/>
                </a:solidFill>
                <a:effectLst/>
                <a:latin typeface="+mn-lt"/>
                <a:ea typeface="+mn-ea"/>
                <a:cs typeface="+mn-cs"/>
              </a:rPr>
              <a:t>Concentrated, pure fish and </a:t>
            </a:r>
            <a:r>
              <a:rPr lang="en-US" sz="1200" kern="1200" dirty="0" err="1">
                <a:solidFill>
                  <a:schemeClr val="tx1"/>
                </a:solidFill>
                <a:effectLst/>
                <a:latin typeface="+mn-lt"/>
                <a:ea typeface="+mn-ea"/>
                <a:cs typeface="+mn-cs"/>
              </a:rPr>
              <a:t>echium</a:t>
            </a:r>
            <a:r>
              <a:rPr lang="en-US" sz="1200" kern="1200" dirty="0">
                <a:solidFill>
                  <a:schemeClr val="tx1"/>
                </a:solidFill>
                <a:effectLst/>
                <a:latin typeface="+mn-lt"/>
                <a:ea typeface="+mn-ea"/>
                <a:cs typeface="+mn-cs"/>
              </a:rPr>
              <a:t> seed oils providing useful fatty acids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Natural vitamins D and E: </a:t>
            </a:r>
            <a:r>
              <a:rPr lang="en-US" sz="1200" kern="1200" dirty="0" err="1">
                <a:solidFill>
                  <a:schemeClr val="tx1"/>
                </a:solidFill>
                <a:effectLst/>
                <a:latin typeface="+mn-lt"/>
                <a:ea typeface="+mn-ea"/>
                <a:cs typeface="+mn-cs"/>
              </a:rPr>
              <a:t>xEO</a:t>
            </a:r>
            <a:r>
              <a:rPr lang="en-US" sz="1200" kern="1200" dirty="0">
                <a:solidFill>
                  <a:schemeClr val="tx1"/>
                </a:solidFill>
                <a:effectLst/>
                <a:latin typeface="+mn-lt"/>
                <a:ea typeface="+mn-ea"/>
                <a:cs typeface="+mn-cs"/>
              </a:rPr>
              <a:t> Mega includes 800 IU (international units) of natural vitamin D and 60 IU of natural vitamin E. Vitamin D plays an essential role in bone health and growth, and can help promote healthy immune function as well as a healthy response to cellular stress.*</a:t>
            </a:r>
          </a:p>
          <a:p>
            <a:endParaRPr lang="en-US" sz="1200" kern="1200" dirty="0">
              <a:solidFill>
                <a:schemeClr val="tx1"/>
              </a:solidFill>
              <a:effectLst/>
              <a:latin typeface="+mn-lt"/>
              <a:ea typeface="+mn-ea"/>
              <a:cs typeface="+mn-cs"/>
            </a:endParaRPr>
          </a:p>
          <a:p>
            <a:r>
              <a:rPr lang="en-US" sz="1200" b="1" kern="1200" dirty="0" err="1">
                <a:solidFill>
                  <a:schemeClr val="tx1"/>
                </a:solidFill>
                <a:effectLst/>
                <a:latin typeface="+mn-lt"/>
                <a:ea typeface="+mn-ea"/>
                <a:cs typeface="+mn-cs"/>
              </a:rPr>
              <a:t>Astaxanthin</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 powerful antioxidant carotenoid harvested from microalgae. </a:t>
            </a:r>
            <a:r>
              <a:rPr lang="en-US" sz="1200" kern="1200" dirty="0" err="1">
                <a:solidFill>
                  <a:schemeClr val="tx1"/>
                </a:solidFill>
                <a:effectLst/>
                <a:latin typeface="+mn-lt"/>
                <a:ea typeface="+mn-ea"/>
                <a:cs typeface="+mn-cs"/>
              </a:rPr>
              <a:t>Astaxanthin</a:t>
            </a:r>
            <a:r>
              <a:rPr lang="en-US" sz="1200" kern="1200" dirty="0">
                <a:solidFill>
                  <a:schemeClr val="tx1"/>
                </a:solidFill>
                <a:effectLst/>
                <a:latin typeface="+mn-lt"/>
                <a:ea typeface="+mn-ea"/>
                <a:cs typeface="+mn-cs"/>
              </a:rPr>
              <a:t> is coupled with natural vitamin E to provide circulatory and systemic benefits, as well as powerful antioxidants.*</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Essential oil blend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essential oil blend used in </a:t>
            </a:r>
            <a:r>
              <a:rPr lang="en-US" sz="1200" kern="1200" dirty="0" err="1">
                <a:solidFill>
                  <a:schemeClr val="tx1"/>
                </a:solidFill>
                <a:effectLst/>
                <a:latin typeface="+mn-lt"/>
                <a:ea typeface="+mn-ea"/>
                <a:cs typeface="+mn-cs"/>
              </a:rPr>
              <a:t>xEO</a:t>
            </a:r>
            <a:r>
              <a:rPr lang="en-US" sz="1200" kern="1200" dirty="0">
                <a:solidFill>
                  <a:schemeClr val="tx1"/>
                </a:solidFill>
                <a:effectLst/>
                <a:latin typeface="+mn-lt"/>
                <a:ea typeface="+mn-ea"/>
                <a:cs typeface="+mn-cs"/>
              </a:rPr>
              <a:t> Mega provides the body with antioxidants to promote healthy cells.* Using essential oils in the </a:t>
            </a:r>
            <a:r>
              <a:rPr lang="en-US" sz="1200" kern="1200" dirty="0" err="1">
                <a:solidFill>
                  <a:schemeClr val="tx1"/>
                </a:solidFill>
                <a:effectLst/>
                <a:latin typeface="+mn-lt"/>
                <a:ea typeface="+mn-ea"/>
                <a:cs typeface="+mn-cs"/>
              </a:rPr>
              <a:t>xEO</a:t>
            </a:r>
            <a:r>
              <a:rPr lang="en-US" sz="1200" kern="1200" dirty="0">
                <a:solidFill>
                  <a:schemeClr val="tx1"/>
                </a:solidFill>
                <a:effectLst/>
                <a:latin typeface="+mn-lt"/>
                <a:ea typeface="+mn-ea"/>
                <a:cs typeface="+mn-cs"/>
              </a:rPr>
              <a:t> Mega formula also helps protect the essential fatty acids used in the formula from oxidation and rancidity, as the oils act as a natural preservative system. The </a:t>
            </a:r>
            <a:r>
              <a:rPr lang="en-US" sz="1200" kern="1200" dirty="0" err="1">
                <a:solidFill>
                  <a:schemeClr val="tx1"/>
                </a:solidFill>
                <a:effectLst/>
                <a:latin typeface="+mn-lt"/>
                <a:ea typeface="+mn-ea"/>
                <a:cs typeface="+mn-cs"/>
              </a:rPr>
              <a:t>xEO</a:t>
            </a:r>
            <a:r>
              <a:rPr lang="en-US" sz="1200" kern="1200" dirty="0">
                <a:solidFill>
                  <a:schemeClr val="tx1"/>
                </a:solidFill>
                <a:effectLst/>
                <a:latin typeface="+mn-lt"/>
                <a:ea typeface="+mn-ea"/>
                <a:cs typeface="+mn-cs"/>
              </a:rPr>
              <a:t> Mega formula includes a proprietary blend containing the following essential oils: Clove, Frankincense, Thyme, Cumin, Wild Orange, Peppermint, Ginger, German Chamomile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t>
            </a:r>
            <a:r>
              <a:rPr lang="en-US" sz="1200" kern="1200" dirty="0" err="1">
                <a:solidFill>
                  <a:schemeClr val="tx1"/>
                </a:solidFill>
                <a:effectLst/>
                <a:latin typeface="+mn-lt"/>
                <a:ea typeface="+mn-ea"/>
                <a:cs typeface="+mn-cs"/>
              </a:rPr>
              <a:t>xEO</a:t>
            </a:r>
            <a:r>
              <a:rPr lang="en-US" sz="1200" kern="1200" dirty="0">
                <a:solidFill>
                  <a:schemeClr val="tx1"/>
                </a:solidFill>
                <a:effectLst/>
                <a:latin typeface="+mn-lt"/>
                <a:ea typeface="+mn-ea"/>
                <a:cs typeface="+mn-cs"/>
              </a:rPr>
              <a:t> Mega</a:t>
            </a:r>
            <a:r>
              <a:rPr lang="en-US" sz="1200" kern="1200" baseline="5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formula is encapsulated in convenient, vegetarian-friendly </a:t>
            </a:r>
            <a:r>
              <a:rPr lang="en-US" sz="1200" kern="1200" dirty="0" err="1">
                <a:solidFill>
                  <a:schemeClr val="tx1"/>
                </a:solidFill>
                <a:effectLst/>
                <a:latin typeface="+mn-lt"/>
                <a:ea typeface="+mn-ea"/>
                <a:cs typeface="+mn-cs"/>
              </a:rPr>
              <a:t>softgels</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BCE265F7-395E-314D-818E-B623665B0F83}" type="slidenum">
              <a:rPr lang="en-US" smtClean="0"/>
              <a:t>3</a:t>
            </a:fld>
            <a:endParaRPr lang="en-US"/>
          </a:p>
        </p:txBody>
      </p:sp>
    </p:spTree>
    <p:extLst>
      <p:ext uri="{BB962C8B-B14F-4D97-AF65-F5344CB8AC3E}">
        <p14:creationId xmlns:p14="http://schemas.microsoft.com/office/powerpoint/2010/main" val="2293853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you can see, the combination of powerful ingredients and essential oils in the </a:t>
            </a:r>
            <a:r>
              <a:rPr lang="en-US" sz="1200" kern="1200" dirty="0" err="1">
                <a:solidFill>
                  <a:schemeClr val="tx1"/>
                </a:solidFill>
                <a:effectLst/>
                <a:latin typeface="+mn-lt"/>
                <a:ea typeface="+mn-ea"/>
                <a:cs typeface="+mn-cs"/>
              </a:rPr>
              <a:t>xEO</a:t>
            </a:r>
            <a:r>
              <a:rPr lang="en-US" sz="1200" kern="1200" dirty="0">
                <a:solidFill>
                  <a:schemeClr val="tx1"/>
                </a:solidFill>
                <a:effectLst/>
                <a:latin typeface="+mn-lt"/>
                <a:ea typeface="+mn-ea"/>
                <a:cs typeface="+mn-cs"/>
              </a:rPr>
              <a:t> Mega</a:t>
            </a:r>
            <a:r>
              <a:rPr lang="en-US" sz="1200" kern="1200" baseline="5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formula make it a useful supplement for providing the body with a healthy balance of essential fatty acids, along with other benefits.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Note: </a:t>
            </a:r>
            <a:r>
              <a:rPr lang="en-US" sz="1200" i="1" kern="1200" dirty="0">
                <a:solidFill>
                  <a:schemeClr val="tx1"/>
                </a:solidFill>
                <a:effectLst/>
                <a:latin typeface="+mn-lt"/>
                <a:ea typeface="+mn-ea"/>
                <a:cs typeface="+mn-cs"/>
              </a:rPr>
              <a:t>Read through the benefits listed on this slide so that audience members can get a better idea of the overall benefits xEO Mega has to offer</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BCE265F7-395E-314D-818E-B623665B0F83}" type="slidenum">
              <a:rPr lang="en-US" smtClean="0"/>
              <a:t>4</a:t>
            </a:fld>
            <a:endParaRPr lang="en-US"/>
          </a:p>
        </p:txBody>
      </p:sp>
    </p:spTree>
    <p:extLst>
      <p:ext uri="{BB962C8B-B14F-4D97-AF65-F5344CB8AC3E}">
        <p14:creationId xmlns:p14="http://schemas.microsoft.com/office/powerpoint/2010/main" val="3151405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those who do not wish to consume fish- or marine-based products due to diet restrictions or personal preferences, dōTERRA has created </a:t>
            </a:r>
            <a:r>
              <a:rPr lang="en-US" sz="1200" kern="1200" dirty="0" err="1">
                <a:solidFill>
                  <a:schemeClr val="tx1"/>
                </a:solidFill>
                <a:effectLst/>
                <a:latin typeface="+mn-lt"/>
                <a:ea typeface="+mn-ea"/>
                <a:cs typeface="+mn-cs"/>
              </a:rPr>
              <a:t>vEO</a:t>
            </a:r>
            <a:r>
              <a:rPr lang="en-US" sz="1200" kern="1200" dirty="0">
                <a:solidFill>
                  <a:schemeClr val="tx1"/>
                </a:solidFill>
                <a:effectLst/>
                <a:latin typeface="+mn-lt"/>
                <a:ea typeface="+mn-ea"/>
                <a:cs typeface="+mn-cs"/>
              </a:rPr>
              <a:t> Mega</a:t>
            </a:r>
            <a:r>
              <a:rPr lang="en-US" sz="1200" kern="1200" baseline="5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Alpha CRS</a:t>
            </a:r>
            <a:r>
              <a:rPr lang="en-US" sz="1200" kern="1200" baseline="5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Microplex</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VMz</a:t>
            </a:r>
            <a:r>
              <a:rPr lang="en-US" sz="1200" kern="1200" baseline="5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are already considered vegetarian friendly, but the inclusion of the marine omega blend used in </a:t>
            </a:r>
            <a:r>
              <a:rPr lang="en-US" sz="1200" kern="1200" dirty="0" err="1">
                <a:solidFill>
                  <a:schemeClr val="tx1"/>
                </a:solidFill>
                <a:effectLst/>
                <a:latin typeface="+mn-lt"/>
                <a:ea typeface="+mn-ea"/>
                <a:cs typeface="+mn-cs"/>
              </a:rPr>
              <a:t>xEO</a:t>
            </a:r>
            <a:r>
              <a:rPr lang="en-US" sz="1200" kern="1200" dirty="0">
                <a:solidFill>
                  <a:schemeClr val="tx1"/>
                </a:solidFill>
                <a:effectLst/>
                <a:latin typeface="+mn-lt"/>
                <a:ea typeface="+mn-ea"/>
                <a:cs typeface="+mn-cs"/>
              </a:rPr>
              <a:t> Mega</a:t>
            </a:r>
            <a:r>
              <a:rPr lang="en-US" sz="1200" kern="1200" baseline="5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does not allow it to be labeled as vegan. By creating </a:t>
            </a:r>
            <a:r>
              <a:rPr lang="en-US" sz="1200" kern="1200" dirty="0" err="1">
                <a:solidFill>
                  <a:schemeClr val="tx1"/>
                </a:solidFill>
                <a:effectLst/>
                <a:latin typeface="+mn-lt"/>
                <a:ea typeface="+mn-ea"/>
                <a:cs typeface="+mn-cs"/>
              </a:rPr>
              <a:t>vEO</a:t>
            </a:r>
            <a:r>
              <a:rPr lang="en-US" sz="1200" kern="1200" dirty="0">
                <a:solidFill>
                  <a:schemeClr val="tx1"/>
                </a:solidFill>
                <a:effectLst/>
                <a:latin typeface="+mn-lt"/>
                <a:ea typeface="+mn-ea"/>
                <a:cs typeface="+mn-cs"/>
              </a:rPr>
              <a:t> Mega, dōTERRA has made it possible for those who only wish to use products with vegetarian ingredients to still provide their bodies with essential fatty acids.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Instead of using a blend of fish oils, the </a:t>
            </a:r>
            <a:r>
              <a:rPr lang="en-US" sz="1200" kern="1200" dirty="0" err="1">
                <a:solidFill>
                  <a:schemeClr val="tx1"/>
                </a:solidFill>
                <a:effectLst/>
                <a:latin typeface="+mn-lt"/>
                <a:ea typeface="+mn-ea"/>
                <a:cs typeface="+mn-cs"/>
              </a:rPr>
              <a:t>vEO</a:t>
            </a:r>
            <a:r>
              <a:rPr lang="en-US" sz="1200" kern="1200" dirty="0">
                <a:solidFill>
                  <a:schemeClr val="tx1"/>
                </a:solidFill>
                <a:effectLst/>
                <a:latin typeface="+mn-lt"/>
                <a:ea typeface="+mn-ea"/>
                <a:cs typeface="+mn-cs"/>
              </a:rPr>
              <a:t> Mega formula uses plant and algae-based sources to provide a unique blend of essential fatty acids. While the ingredients are slightly different than </a:t>
            </a:r>
            <a:r>
              <a:rPr lang="en-US" sz="1200" kern="1200" dirty="0" err="1">
                <a:solidFill>
                  <a:schemeClr val="tx1"/>
                </a:solidFill>
                <a:effectLst/>
                <a:latin typeface="+mn-lt"/>
                <a:ea typeface="+mn-ea"/>
                <a:cs typeface="+mn-cs"/>
              </a:rPr>
              <a:t>xEO</a:t>
            </a:r>
            <a:r>
              <a:rPr lang="en-US" sz="1200" kern="1200" dirty="0">
                <a:solidFill>
                  <a:schemeClr val="tx1"/>
                </a:solidFill>
                <a:effectLst/>
                <a:latin typeface="+mn-lt"/>
                <a:ea typeface="+mn-ea"/>
                <a:cs typeface="+mn-cs"/>
              </a:rPr>
              <a:t> Mega, the </a:t>
            </a:r>
            <a:r>
              <a:rPr lang="en-US" sz="1200" kern="1200" dirty="0" err="1">
                <a:solidFill>
                  <a:schemeClr val="tx1"/>
                </a:solidFill>
                <a:effectLst/>
                <a:latin typeface="+mn-lt"/>
                <a:ea typeface="+mn-ea"/>
                <a:cs typeface="+mn-cs"/>
              </a:rPr>
              <a:t>vEO</a:t>
            </a:r>
            <a:r>
              <a:rPr lang="en-US" sz="1200" kern="1200" dirty="0">
                <a:solidFill>
                  <a:schemeClr val="tx1"/>
                </a:solidFill>
                <a:effectLst/>
                <a:latin typeface="+mn-lt"/>
                <a:ea typeface="+mn-ea"/>
                <a:cs typeface="+mn-cs"/>
              </a:rPr>
              <a:t> Mega complex makes it easy for those who want to use vegetarian supplements to obtain essential fatty acid and omega benefits.</a:t>
            </a:r>
          </a:p>
        </p:txBody>
      </p:sp>
      <p:sp>
        <p:nvSpPr>
          <p:cNvPr id="4" name="Slide Number Placeholder 3"/>
          <p:cNvSpPr>
            <a:spLocks noGrp="1"/>
          </p:cNvSpPr>
          <p:nvPr>
            <p:ph type="sldNum" sz="quarter" idx="10"/>
          </p:nvPr>
        </p:nvSpPr>
        <p:spPr/>
        <p:txBody>
          <a:bodyPr/>
          <a:lstStyle/>
          <a:p>
            <a:fld id="{BCE265F7-395E-314D-818E-B623665B0F83}" type="slidenum">
              <a:rPr lang="en-US" smtClean="0"/>
              <a:t>5</a:t>
            </a:fld>
            <a:endParaRPr lang="en-US"/>
          </a:p>
        </p:txBody>
      </p:sp>
    </p:spTree>
    <p:extLst>
      <p:ext uri="{BB962C8B-B14F-4D97-AF65-F5344CB8AC3E}">
        <p14:creationId xmlns:p14="http://schemas.microsoft.com/office/powerpoint/2010/main" val="636228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36E4B68-F9E4-4915-95E4-0F3B63116014}" type="datetime1">
              <a:rPr lang="en-US" smtClean="0"/>
              <a:t>8/9/2019</a:t>
            </a:fld>
            <a:endParaRPr lang="en-US"/>
          </a:p>
        </p:txBody>
      </p:sp>
      <p:sp>
        <p:nvSpPr>
          <p:cNvPr id="5" name="Footer Placeholder 4"/>
          <p:cNvSpPr>
            <a:spLocks noGrp="1"/>
          </p:cNvSpPr>
          <p:nvPr>
            <p:ph type="ftr" sz="quarter" idx="11"/>
          </p:nvPr>
        </p:nvSpPr>
        <p:spPr/>
        <p:txBody>
          <a:bodyPr/>
          <a:lstStyle/>
          <a:p>
            <a:r>
              <a:rPr lang="en-US"/>
              <a:t>https://www.livewellwithmichelle.org/wellness</a:t>
            </a:r>
          </a:p>
        </p:txBody>
      </p:sp>
      <p:sp>
        <p:nvSpPr>
          <p:cNvPr id="6" name="Slide Number Placeholder 5"/>
          <p:cNvSpPr>
            <a:spLocks noGrp="1"/>
          </p:cNvSpPr>
          <p:nvPr>
            <p:ph type="sldNum" sz="quarter" idx="12"/>
          </p:nvPr>
        </p:nvSpPr>
        <p:spPr/>
        <p:txBody>
          <a:bodyPr/>
          <a:lstStyle/>
          <a:p>
            <a:fld id="{CA66898F-56DF-C645-9DF5-C5C31D9E0301}" type="slidenum">
              <a:rPr lang="en-US" smtClean="0"/>
              <a:t>‹#›</a:t>
            </a:fld>
            <a:endParaRPr lang="en-US"/>
          </a:p>
        </p:txBody>
      </p:sp>
    </p:spTree>
    <p:extLst>
      <p:ext uri="{BB962C8B-B14F-4D97-AF65-F5344CB8AC3E}">
        <p14:creationId xmlns:p14="http://schemas.microsoft.com/office/powerpoint/2010/main" val="998062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E21400-744F-4FD3-AF76-F146EACCBB3B}" type="datetime1">
              <a:rPr lang="en-US" smtClean="0"/>
              <a:t>8/9/2019</a:t>
            </a:fld>
            <a:endParaRPr lang="en-US"/>
          </a:p>
        </p:txBody>
      </p:sp>
      <p:sp>
        <p:nvSpPr>
          <p:cNvPr id="5" name="Footer Placeholder 4"/>
          <p:cNvSpPr>
            <a:spLocks noGrp="1"/>
          </p:cNvSpPr>
          <p:nvPr>
            <p:ph type="ftr" sz="quarter" idx="11"/>
          </p:nvPr>
        </p:nvSpPr>
        <p:spPr/>
        <p:txBody>
          <a:bodyPr/>
          <a:lstStyle/>
          <a:p>
            <a:r>
              <a:rPr lang="en-US"/>
              <a:t>https://www.livewellwithmichelle.org/wellness</a:t>
            </a:r>
          </a:p>
        </p:txBody>
      </p:sp>
      <p:sp>
        <p:nvSpPr>
          <p:cNvPr id="6" name="Slide Number Placeholder 5"/>
          <p:cNvSpPr>
            <a:spLocks noGrp="1"/>
          </p:cNvSpPr>
          <p:nvPr>
            <p:ph type="sldNum" sz="quarter" idx="12"/>
          </p:nvPr>
        </p:nvSpPr>
        <p:spPr/>
        <p:txBody>
          <a:bodyPr/>
          <a:lstStyle/>
          <a:p>
            <a:fld id="{CA66898F-56DF-C645-9DF5-C5C31D9E0301}" type="slidenum">
              <a:rPr lang="en-US" smtClean="0"/>
              <a:t>‹#›</a:t>
            </a:fld>
            <a:endParaRPr lang="en-US"/>
          </a:p>
        </p:txBody>
      </p:sp>
    </p:spTree>
    <p:extLst>
      <p:ext uri="{BB962C8B-B14F-4D97-AF65-F5344CB8AC3E}">
        <p14:creationId xmlns:p14="http://schemas.microsoft.com/office/powerpoint/2010/main" val="1274362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34F904-DD5F-446C-986B-81281402B4CF}" type="datetime1">
              <a:rPr lang="en-US" smtClean="0"/>
              <a:t>8/9/2019</a:t>
            </a:fld>
            <a:endParaRPr lang="en-US"/>
          </a:p>
        </p:txBody>
      </p:sp>
      <p:sp>
        <p:nvSpPr>
          <p:cNvPr id="5" name="Footer Placeholder 4"/>
          <p:cNvSpPr>
            <a:spLocks noGrp="1"/>
          </p:cNvSpPr>
          <p:nvPr>
            <p:ph type="ftr" sz="quarter" idx="11"/>
          </p:nvPr>
        </p:nvSpPr>
        <p:spPr/>
        <p:txBody>
          <a:bodyPr/>
          <a:lstStyle/>
          <a:p>
            <a:r>
              <a:rPr lang="en-US"/>
              <a:t>https://www.livewellwithmichelle.org/wellness</a:t>
            </a:r>
          </a:p>
        </p:txBody>
      </p:sp>
      <p:sp>
        <p:nvSpPr>
          <p:cNvPr id="6" name="Slide Number Placeholder 5"/>
          <p:cNvSpPr>
            <a:spLocks noGrp="1"/>
          </p:cNvSpPr>
          <p:nvPr>
            <p:ph type="sldNum" sz="quarter" idx="12"/>
          </p:nvPr>
        </p:nvSpPr>
        <p:spPr/>
        <p:txBody>
          <a:bodyPr/>
          <a:lstStyle/>
          <a:p>
            <a:fld id="{CA66898F-56DF-C645-9DF5-C5C31D9E0301}" type="slidenum">
              <a:rPr lang="en-US" smtClean="0"/>
              <a:t>‹#›</a:t>
            </a:fld>
            <a:endParaRPr lang="en-US"/>
          </a:p>
        </p:txBody>
      </p:sp>
    </p:spTree>
    <p:extLst>
      <p:ext uri="{BB962C8B-B14F-4D97-AF65-F5344CB8AC3E}">
        <p14:creationId xmlns:p14="http://schemas.microsoft.com/office/powerpoint/2010/main" val="1351588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79C801-75D3-4BFC-96D5-F8800EE21CD6}" type="datetime1">
              <a:rPr lang="en-US" smtClean="0"/>
              <a:t>8/9/2019</a:t>
            </a:fld>
            <a:endParaRPr lang="en-US"/>
          </a:p>
        </p:txBody>
      </p:sp>
      <p:sp>
        <p:nvSpPr>
          <p:cNvPr id="5" name="Footer Placeholder 4"/>
          <p:cNvSpPr>
            <a:spLocks noGrp="1"/>
          </p:cNvSpPr>
          <p:nvPr>
            <p:ph type="ftr" sz="quarter" idx="11"/>
          </p:nvPr>
        </p:nvSpPr>
        <p:spPr/>
        <p:txBody>
          <a:bodyPr/>
          <a:lstStyle/>
          <a:p>
            <a:r>
              <a:rPr lang="en-US"/>
              <a:t>https://www.livewellwithmichelle.org/wellness</a:t>
            </a:r>
          </a:p>
        </p:txBody>
      </p:sp>
      <p:sp>
        <p:nvSpPr>
          <p:cNvPr id="6" name="Slide Number Placeholder 5"/>
          <p:cNvSpPr>
            <a:spLocks noGrp="1"/>
          </p:cNvSpPr>
          <p:nvPr>
            <p:ph type="sldNum" sz="quarter" idx="12"/>
          </p:nvPr>
        </p:nvSpPr>
        <p:spPr/>
        <p:txBody>
          <a:bodyPr/>
          <a:lstStyle/>
          <a:p>
            <a:fld id="{CA66898F-56DF-C645-9DF5-C5C31D9E0301}" type="slidenum">
              <a:rPr lang="en-US" smtClean="0"/>
              <a:t>‹#›</a:t>
            </a:fld>
            <a:endParaRPr lang="en-US"/>
          </a:p>
        </p:txBody>
      </p:sp>
    </p:spTree>
    <p:extLst>
      <p:ext uri="{BB962C8B-B14F-4D97-AF65-F5344CB8AC3E}">
        <p14:creationId xmlns:p14="http://schemas.microsoft.com/office/powerpoint/2010/main" val="1811369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8E01CA-F9DD-4D0F-9D7F-074A9FDF0F46}" type="datetime1">
              <a:rPr lang="en-US" smtClean="0"/>
              <a:t>8/9/2019</a:t>
            </a:fld>
            <a:endParaRPr lang="en-US"/>
          </a:p>
        </p:txBody>
      </p:sp>
      <p:sp>
        <p:nvSpPr>
          <p:cNvPr id="5" name="Footer Placeholder 4"/>
          <p:cNvSpPr>
            <a:spLocks noGrp="1"/>
          </p:cNvSpPr>
          <p:nvPr>
            <p:ph type="ftr" sz="quarter" idx="11"/>
          </p:nvPr>
        </p:nvSpPr>
        <p:spPr/>
        <p:txBody>
          <a:bodyPr/>
          <a:lstStyle/>
          <a:p>
            <a:r>
              <a:rPr lang="en-US"/>
              <a:t>https://www.livewellwithmichelle.org/wellness</a:t>
            </a:r>
          </a:p>
        </p:txBody>
      </p:sp>
      <p:sp>
        <p:nvSpPr>
          <p:cNvPr id="6" name="Slide Number Placeholder 5"/>
          <p:cNvSpPr>
            <a:spLocks noGrp="1"/>
          </p:cNvSpPr>
          <p:nvPr>
            <p:ph type="sldNum" sz="quarter" idx="12"/>
          </p:nvPr>
        </p:nvSpPr>
        <p:spPr/>
        <p:txBody>
          <a:bodyPr/>
          <a:lstStyle/>
          <a:p>
            <a:fld id="{CA66898F-56DF-C645-9DF5-C5C31D9E0301}" type="slidenum">
              <a:rPr lang="en-US" smtClean="0"/>
              <a:t>‹#›</a:t>
            </a:fld>
            <a:endParaRPr lang="en-US"/>
          </a:p>
        </p:txBody>
      </p:sp>
    </p:spTree>
    <p:extLst>
      <p:ext uri="{BB962C8B-B14F-4D97-AF65-F5344CB8AC3E}">
        <p14:creationId xmlns:p14="http://schemas.microsoft.com/office/powerpoint/2010/main" val="951426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1E14A33-5A9E-4DD7-91DD-BB392D121649}" type="datetime1">
              <a:rPr lang="en-US" smtClean="0"/>
              <a:t>8/9/2019</a:t>
            </a:fld>
            <a:endParaRPr lang="en-US"/>
          </a:p>
        </p:txBody>
      </p:sp>
      <p:sp>
        <p:nvSpPr>
          <p:cNvPr id="6" name="Footer Placeholder 5"/>
          <p:cNvSpPr>
            <a:spLocks noGrp="1"/>
          </p:cNvSpPr>
          <p:nvPr>
            <p:ph type="ftr" sz="quarter" idx="11"/>
          </p:nvPr>
        </p:nvSpPr>
        <p:spPr/>
        <p:txBody>
          <a:bodyPr/>
          <a:lstStyle/>
          <a:p>
            <a:r>
              <a:rPr lang="en-US"/>
              <a:t>https://www.livewellwithmichelle.org/wellness</a:t>
            </a:r>
          </a:p>
        </p:txBody>
      </p:sp>
      <p:sp>
        <p:nvSpPr>
          <p:cNvPr id="7" name="Slide Number Placeholder 6"/>
          <p:cNvSpPr>
            <a:spLocks noGrp="1"/>
          </p:cNvSpPr>
          <p:nvPr>
            <p:ph type="sldNum" sz="quarter" idx="12"/>
          </p:nvPr>
        </p:nvSpPr>
        <p:spPr/>
        <p:txBody>
          <a:bodyPr/>
          <a:lstStyle/>
          <a:p>
            <a:fld id="{CA66898F-56DF-C645-9DF5-C5C31D9E0301}" type="slidenum">
              <a:rPr lang="en-US" smtClean="0"/>
              <a:t>‹#›</a:t>
            </a:fld>
            <a:endParaRPr lang="en-US"/>
          </a:p>
        </p:txBody>
      </p:sp>
    </p:spTree>
    <p:extLst>
      <p:ext uri="{BB962C8B-B14F-4D97-AF65-F5344CB8AC3E}">
        <p14:creationId xmlns:p14="http://schemas.microsoft.com/office/powerpoint/2010/main" val="464823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2BB8E3-3A40-448D-A87C-2D451E5136BA}" type="datetime1">
              <a:rPr lang="en-US" smtClean="0"/>
              <a:t>8/9/2019</a:t>
            </a:fld>
            <a:endParaRPr lang="en-US"/>
          </a:p>
        </p:txBody>
      </p:sp>
      <p:sp>
        <p:nvSpPr>
          <p:cNvPr id="8" name="Footer Placeholder 7"/>
          <p:cNvSpPr>
            <a:spLocks noGrp="1"/>
          </p:cNvSpPr>
          <p:nvPr>
            <p:ph type="ftr" sz="quarter" idx="11"/>
          </p:nvPr>
        </p:nvSpPr>
        <p:spPr/>
        <p:txBody>
          <a:bodyPr/>
          <a:lstStyle/>
          <a:p>
            <a:r>
              <a:rPr lang="en-US"/>
              <a:t>https://www.livewellwithmichelle.org/wellness</a:t>
            </a:r>
          </a:p>
        </p:txBody>
      </p:sp>
      <p:sp>
        <p:nvSpPr>
          <p:cNvPr id="9" name="Slide Number Placeholder 8"/>
          <p:cNvSpPr>
            <a:spLocks noGrp="1"/>
          </p:cNvSpPr>
          <p:nvPr>
            <p:ph type="sldNum" sz="quarter" idx="12"/>
          </p:nvPr>
        </p:nvSpPr>
        <p:spPr/>
        <p:txBody>
          <a:bodyPr/>
          <a:lstStyle/>
          <a:p>
            <a:fld id="{CA66898F-56DF-C645-9DF5-C5C31D9E0301}" type="slidenum">
              <a:rPr lang="en-US" smtClean="0"/>
              <a:t>‹#›</a:t>
            </a:fld>
            <a:endParaRPr lang="en-US"/>
          </a:p>
        </p:txBody>
      </p:sp>
    </p:spTree>
    <p:extLst>
      <p:ext uri="{BB962C8B-B14F-4D97-AF65-F5344CB8AC3E}">
        <p14:creationId xmlns:p14="http://schemas.microsoft.com/office/powerpoint/2010/main" val="1897851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22DBEB4-6E52-4726-BDAC-D26DB1F13512}" type="datetime1">
              <a:rPr lang="en-US" smtClean="0"/>
              <a:t>8/9/2019</a:t>
            </a:fld>
            <a:endParaRPr lang="en-US"/>
          </a:p>
        </p:txBody>
      </p:sp>
      <p:sp>
        <p:nvSpPr>
          <p:cNvPr id="4" name="Footer Placeholder 3"/>
          <p:cNvSpPr>
            <a:spLocks noGrp="1"/>
          </p:cNvSpPr>
          <p:nvPr>
            <p:ph type="ftr" sz="quarter" idx="11"/>
          </p:nvPr>
        </p:nvSpPr>
        <p:spPr/>
        <p:txBody>
          <a:bodyPr/>
          <a:lstStyle/>
          <a:p>
            <a:r>
              <a:rPr lang="en-US"/>
              <a:t>https://www.livewellwithmichelle.org/wellness</a:t>
            </a:r>
          </a:p>
        </p:txBody>
      </p:sp>
      <p:sp>
        <p:nvSpPr>
          <p:cNvPr id="5" name="Slide Number Placeholder 4"/>
          <p:cNvSpPr>
            <a:spLocks noGrp="1"/>
          </p:cNvSpPr>
          <p:nvPr>
            <p:ph type="sldNum" sz="quarter" idx="12"/>
          </p:nvPr>
        </p:nvSpPr>
        <p:spPr/>
        <p:txBody>
          <a:bodyPr/>
          <a:lstStyle/>
          <a:p>
            <a:fld id="{CA66898F-56DF-C645-9DF5-C5C31D9E0301}" type="slidenum">
              <a:rPr lang="en-US" smtClean="0"/>
              <a:t>‹#›</a:t>
            </a:fld>
            <a:endParaRPr lang="en-US"/>
          </a:p>
        </p:txBody>
      </p:sp>
    </p:spTree>
    <p:extLst>
      <p:ext uri="{BB962C8B-B14F-4D97-AF65-F5344CB8AC3E}">
        <p14:creationId xmlns:p14="http://schemas.microsoft.com/office/powerpoint/2010/main" val="613971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0C3A41-0E21-4271-B261-C182D163CF43}" type="datetime1">
              <a:rPr lang="en-US" smtClean="0"/>
              <a:t>8/9/2019</a:t>
            </a:fld>
            <a:endParaRPr lang="en-US"/>
          </a:p>
        </p:txBody>
      </p:sp>
      <p:sp>
        <p:nvSpPr>
          <p:cNvPr id="3" name="Footer Placeholder 2"/>
          <p:cNvSpPr>
            <a:spLocks noGrp="1"/>
          </p:cNvSpPr>
          <p:nvPr>
            <p:ph type="ftr" sz="quarter" idx="11"/>
          </p:nvPr>
        </p:nvSpPr>
        <p:spPr/>
        <p:txBody>
          <a:bodyPr/>
          <a:lstStyle/>
          <a:p>
            <a:r>
              <a:rPr lang="en-US"/>
              <a:t>https://www.livewellwithmichelle.org/wellness</a:t>
            </a:r>
          </a:p>
        </p:txBody>
      </p:sp>
      <p:sp>
        <p:nvSpPr>
          <p:cNvPr id="4" name="Slide Number Placeholder 3"/>
          <p:cNvSpPr>
            <a:spLocks noGrp="1"/>
          </p:cNvSpPr>
          <p:nvPr>
            <p:ph type="sldNum" sz="quarter" idx="12"/>
          </p:nvPr>
        </p:nvSpPr>
        <p:spPr/>
        <p:txBody>
          <a:bodyPr/>
          <a:lstStyle/>
          <a:p>
            <a:fld id="{CA66898F-56DF-C645-9DF5-C5C31D9E0301}" type="slidenum">
              <a:rPr lang="en-US" smtClean="0"/>
              <a:t>‹#›</a:t>
            </a:fld>
            <a:endParaRPr lang="en-US"/>
          </a:p>
        </p:txBody>
      </p:sp>
    </p:spTree>
    <p:extLst>
      <p:ext uri="{BB962C8B-B14F-4D97-AF65-F5344CB8AC3E}">
        <p14:creationId xmlns:p14="http://schemas.microsoft.com/office/powerpoint/2010/main" val="364295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B508B2-04DE-4351-A51E-50EED85799BB}" type="datetime1">
              <a:rPr lang="en-US" smtClean="0"/>
              <a:t>8/9/2019</a:t>
            </a:fld>
            <a:endParaRPr lang="en-US"/>
          </a:p>
        </p:txBody>
      </p:sp>
      <p:sp>
        <p:nvSpPr>
          <p:cNvPr id="6" name="Footer Placeholder 5"/>
          <p:cNvSpPr>
            <a:spLocks noGrp="1"/>
          </p:cNvSpPr>
          <p:nvPr>
            <p:ph type="ftr" sz="quarter" idx="11"/>
          </p:nvPr>
        </p:nvSpPr>
        <p:spPr/>
        <p:txBody>
          <a:bodyPr/>
          <a:lstStyle/>
          <a:p>
            <a:r>
              <a:rPr lang="en-US"/>
              <a:t>https://www.livewellwithmichelle.org/wellness</a:t>
            </a:r>
          </a:p>
        </p:txBody>
      </p:sp>
      <p:sp>
        <p:nvSpPr>
          <p:cNvPr id="7" name="Slide Number Placeholder 6"/>
          <p:cNvSpPr>
            <a:spLocks noGrp="1"/>
          </p:cNvSpPr>
          <p:nvPr>
            <p:ph type="sldNum" sz="quarter" idx="12"/>
          </p:nvPr>
        </p:nvSpPr>
        <p:spPr/>
        <p:txBody>
          <a:bodyPr/>
          <a:lstStyle/>
          <a:p>
            <a:fld id="{CA66898F-56DF-C645-9DF5-C5C31D9E0301}" type="slidenum">
              <a:rPr lang="en-US" smtClean="0"/>
              <a:t>‹#›</a:t>
            </a:fld>
            <a:endParaRPr lang="en-US"/>
          </a:p>
        </p:txBody>
      </p:sp>
    </p:spTree>
    <p:extLst>
      <p:ext uri="{BB962C8B-B14F-4D97-AF65-F5344CB8AC3E}">
        <p14:creationId xmlns:p14="http://schemas.microsoft.com/office/powerpoint/2010/main" val="233918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F10972-135C-4B83-925D-7DF3BFF483C4}" type="datetime1">
              <a:rPr lang="en-US" smtClean="0"/>
              <a:t>8/9/2019</a:t>
            </a:fld>
            <a:endParaRPr lang="en-US"/>
          </a:p>
        </p:txBody>
      </p:sp>
      <p:sp>
        <p:nvSpPr>
          <p:cNvPr id="6" name="Footer Placeholder 5"/>
          <p:cNvSpPr>
            <a:spLocks noGrp="1"/>
          </p:cNvSpPr>
          <p:nvPr>
            <p:ph type="ftr" sz="quarter" idx="11"/>
          </p:nvPr>
        </p:nvSpPr>
        <p:spPr/>
        <p:txBody>
          <a:bodyPr/>
          <a:lstStyle/>
          <a:p>
            <a:r>
              <a:rPr lang="en-US"/>
              <a:t>https://www.livewellwithmichelle.org/wellness</a:t>
            </a:r>
          </a:p>
        </p:txBody>
      </p:sp>
      <p:sp>
        <p:nvSpPr>
          <p:cNvPr id="7" name="Slide Number Placeholder 6"/>
          <p:cNvSpPr>
            <a:spLocks noGrp="1"/>
          </p:cNvSpPr>
          <p:nvPr>
            <p:ph type="sldNum" sz="quarter" idx="12"/>
          </p:nvPr>
        </p:nvSpPr>
        <p:spPr/>
        <p:txBody>
          <a:bodyPr/>
          <a:lstStyle/>
          <a:p>
            <a:fld id="{CA66898F-56DF-C645-9DF5-C5C31D9E0301}" type="slidenum">
              <a:rPr lang="en-US" smtClean="0"/>
              <a:t>‹#›</a:t>
            </a:fld>
            <a:endParaRPr lang="en-US"/>
          </a:p>
        </p:txBody>
      </p:sp>
    </p:spTree>
    <p:extLst>
      <p:ext uri="{BB962C8B-B14F-4D97-AF65-F5344CB8AC3E}">
        <p14:creationId xmlns:p14="http://schemas.microsoft.com/office/powerpoint/2010/main" val="1574113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54FF58-AABE-4406-ADF8-47273FF674A3}" type="datetime1">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https://www.livewellwithmichelle.org/wellness</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66898F-56DF-C645-9DF5-C5C31D9E0301}" type="slidenum">
              <a:rPr lang="en-US" smtClean="0"/>
              <a:t>‹#›</a:t>
            </a:fld>
            <a:endParaRPr lang="en-US"/>
          </a:p>
        </p:txBody>
      </p:sp>
    </p:spTree>
    <p:extLst>
      <p:ext uri="{BB962C8B-B14F-4D97-AF65-F5344CB8AC3E}">
        <p14:creationId xmlns:p14="http://schemas.microsoft.com/office/powerpoint/2010/main" val="562133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321494"/>
            <a:ext cx="12192000" cy="1314060"/>
          </a:xfrm>
          <a:prstGeom prst="rect">
            <a:avLst/>
          </a:prstGeom>
        </p:spPr>
        <p:txBody>
          <a:bodyPr lIns="0" tIns="0" rIns="0" bIns="0"/>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600" dirty="0" err="1">
                <a:solidFill>
                  <a:schemeClr val="tx1">
                    <a:lumMod val="50000"/>
                    <a:lumOff val="50000"/>
                  </a:schemeClr>
                </a:solidFill>
                <a:latin typeface="Arial" panose="020B0604020202020204" pitchFamily="34" charset="0"/>
                <a:ea typeface="Raleway" charset="0"/>
                <a:cs typeface="Arial" panose="020B0604020202020204" pitchFamily="34" charset="0"/>
              </a:rPr>
              <a:t>xEO</a:t>
            </a:r>
            <a:r>
              <a:rPr lang="en-US" sz="5600" dirty="0">
                <a:solidFill>
                  <a:schemeClr val="tx1">
                    <a:lumMod val="50000"/>
                    <a:lumOff val="50000"/>
                  </a:schemeClr>
                </a:solidFill>
                <a:latin typeface="Arial" panose="020B0604020202020204" pitchFamily="34" charset="0"/>
                <a:ea typeface="Raleway" charset="0"/>
                <a:cs typeface="Arial" panose="020B0604020202020204" pitchFamily="34" charset="0"/>
              </a:rPr>
              <a:t> Mega</a:t>
            </a:r>
            <a:r>
              <a:rPr lang="en-US" sz="2800" baseline="70000" dirty="0">
                <a:solidFill>
                  <a:prstClr val="black">
                    <a:lumMod val="50000"/>
                    <a:lumOff val="50000"/>
                  </a:prstClr>
                </a:solidFill>
                <a:latin typeface="Arial" panose="020B0604020202020204" pitchFamily="34" charset="0"/>
                <a:ea typeface="Raleway" charset="0"/>
                <a:cs typeface="Arial" panose="020B0604020202020204" pitchFamily="34" charset="0"/>
              </a:rPr>
              <a:t> </a:t>
            </a:r>
            <a:r>
              <a:rPr lang="en-US" sz="3600" baseline="80000" dirty="0">
                <a:solidFill>
                  <a:schemeClr val="tx1">
                    <a:lumMod val="50000"/>
                    <a:lumOff val="50000"/>
                  </a:schemeClr>
                </a:solidFill>
                <a:latin typeface="Arial" panose="020B0604020202020204" pitchFamily="34" charset="0"/>
                <a:ea typeface="Raleway" charset="0"/>
                <a:cs typeface="Arial" panose="020B0604020202020204" pitchFamily="34" charset="0"/>
              </a:rPr>
              <a:t>®</a:t>
            </a:r>
            <a:endParaRPr lang="en-US" sz="5600" spc="60" dirty="0">
              <a:solidFill>
                <a:schemeClr val="tx1">
                  <a:lumMod val="50000"/>
                  <a:lumOff val="50000"/>
                </a:schemeClr>
              </a:solidFill>
              <a:latin typeface="Arial" panose="020B0604020202020204" pitchFamily="34" charset="0"/>
              <a:ea typeface="Raleway" charset="0"/>
              <a:cs typeface="Arial" panose="020B0604020202020204" pitchFamily="34" charset="0"/>
            </a:endParaRPr>
          </a:p>
        </p:txBody>
      </p:sp>
      <p:sp>
        <p:nvSpPr>
          <p:cNvPr id="6" name="Content Placeholder 2"/>
          <p:cNvSpPr txBox="1">
            <a:spLocks/>
          </p:cNvSpPr>
          <p:nvPr/>
        </p:nvSpPr>
        <p:spPr>
          <a:xfrm>
            <a:off x="4873907" y="1635554"/>
            <a:ext cx="6920696" cy="45938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pPr>
            <a:r>
              <a:rPr lang="en-US" b="1" dirty="0">
                <a:solidFill>
                  <a:schemeClr val="bg1">
                    <a:lumMod val="65000"/>
                  </a:schemeClr>
                </a:solidFill>
                <a:latin typeface="Arial" panose="020B0604020202020204" pitchFamily="34" charset="0"/>
                <a:ea typeface="Raleway" charset="0"/>
                <a:cs typeface="Arial" panose="020B0604020202020204" pitchFamily="34" charset="0"/>
              </a:rPr>
              <a:t>x </a:t>
            </a:r>
            <a:r>
              <a:rPr lang="en-US" dirty="0">
                <a:solidFill>
                  <a:schemeClr val="bg1">
                    <a:lumMod val="65000"/>
                  </a:schemeClr>
                </a:solidFill>
                <a:latin typeface="Arial" panose="020B0604020202020204" pitchFamily="34" charset="0"/>
                <a:ea typeface="Raleway" charset="0"/>
                <a:cs typeface="Arial" panose="020B0604020202020204" pitchFamily="34" charset="0"/>
              </a:rPr>
              <a:t>– stands for </a:t>
            </a:r>
            <a:r>
              <a:rPr lang="en-US" dirty="0" err="1">
                <a:solidFill>
                  <a:schemeClr val="bg1">
                    <a:lumMod val="65000"/>
                  </a:schemeClr>
                </a:solidFill>
                <a:latin typeface="Arial" panose="020B0604020202020204" pitchFamily="34" charset="0"/>
                <a:ea typeface="Raleway" charset="0"/>
                <a:cs typeface="Arial" panose="020B0604020202020204" pitchFamily="34" charset="0"/>
              </a:rPr>
              <a:t>astaxanthin</a:t>
            </a:r>
            <a:r>
              <a:rPr lang="en-US" dirty="0">
                <a:solidFill>
                  <a:schemeClr val="bg1">
                    <a:lumMod val="65000"/>
                  </a:schemeClr>
                </a:solidFill>
                <a:latin typeface="Arial" panose="020B0604020202020204" pitchFamily="34" charset="0"/>
                <a:ea typeface="Raleway" charset="0"/>
                <a:cs typeface="Arial" panose="020B0604020202020204" pitchFamily="34" charset="0"/>
              </a:rPr>
              <a:t>, a standardized extract of microalgae used in the </a:t>
            </a:r>
            <a:r>
              <a:rPr lang="en-US" dirty="0" err="1">
                <a:solidFill>
                  <a:schemeClr val="bg1">
                    <a:lumMod val="65000"/>
                  </a:schemeClr>
                </a:solidFill>
                <a:latin typeface="Arial" panose="020B0604020202020204" pitchFamily="34" charset="0"/>
                <a:ea typeface="Raleway" charset="0"/>
                <a:cs typeface="Arial" panose="020B0604020202020204" pitchFamily="34" charset="0"/>
              </a:rPr>
              <a:t>xEO</a:t>
            </a:r>
            <a:r>
              <a:rPr lang="en-US" dirty="0">
                <a:solidFill>
                  <a:schemeClr val="bg1">
                    <a:lumMod val="65000"/>
                  </a:schemeClr>
                </a:solidFill>
                <a:latin typeface="Arial" panose="020B0604020202020204" pitchFamily="34" charset="0"/>
                <a:ea typeface="Raleway" charset="0"/>
                <a:cs typeface="Arial" panose="020B0604020202020204" pitchFamily="34" charset="0"/>
              </a:rPr>
              <a:t> Mega formula</a:t>
            </a:r>
          </a:p>
          <a:p>
            <a:pPr algn="l">
              <a:lnSpc>
                <a:spcPct val="100000"/>
              </a:lnSpc>
            </a:pPr>
            <a:r>
              <a:rPr lang="en-US" b="1" dirty="0">
                <a:solidFill>
                  <a:schemeClr val="bg1">
                    <a:lumMod val="65000"/>
                  </a:schemeClr>
                </a:solidFill>
                <a:latin typeface="Arial" panose="020B0604020202020204" pitchFamily="34" charset="0"/>
                <a:ea typeface="Raleway" charset="0"/>
                <a:cs typeface="Arial" panose="020B0604020202020204" pitchFamily="34" charset="0"/>
              </a:rPr>
              <a:t>EO </a:t>
            </a:r>
            <a:r>
              <a:rPr lang="en-US" dirty="0">
                <a:solidFill>
                  <a:schemeClr val="bg1">
                    <a:lumMod val="65000"/>
                  </a:schemeClr>
                </a:solidFill>
                <a:latin typeface="Arial" panose="020B0604020202020204" pitchFamily="34" charset="0"/>
                <a:ea typeface="Raleway" charset="0"/>
                <a:cs typeface="Arial" panose="020B0604020202020204" pitchFamily="34" charset="0"/>
              </a:rPr>
              <a:t>– stands for “essential oil”, CPTG</a:t>
            </a:r>
            <a:r>
              <a:rPr lang="en-US" baseline="76000" dirty="0">
                <a:solidFill>
                  <a:schemeClr val="bg1">
                    <a:lumMod val="65000"/>
                  </a:schemeClr>
                </a:solidFill>
                <a:latin typeface="Arial" panose="020B0604020202020204" pitchFamily="34" charset="0"/>
                <a:ea typeface="Raleway" charset="0"/>
                <a:cs typeface="Arial" panose="020B0604020202020204" pitchFamily="34" charset="0"/>
              </a:rPr>
              <a:t>®</a:t>
            </a:r>
            <a:r>
              <a:rPr lang="en-US" dirty="0">
                <a:solidFill>
                  <a:schemeClr val="bg1">
                    <a:lumMod val="65000"/>
                  </a:schemeClr>
                </a:solidFill>
                <a:latin typeface="Arial" panose="020B0604020202020204" pitchFamily="34" charset="0"/>
                <a:ea typeface="Raleway" charset="0"/>
                <a:cs typeface="Arial" panose="020B0604020202020204" pitchFamily="34" charset="0"/>
              </a:rPr>
              <a:t> essential oils are an important ingredient in </a:t>
            </a:r>
            <a:r>
              <a:rPr lang="en-US" dirty="0" err="1">
                <a:solidFill>
                  <a:schemeClr val="bg1">
                    <a:lumMod val="65000"/>
                  </a:schemeClr>
                </a:solidFill>
                <a:latin typeface="Arial" panose="020B0604020202020204" pitchFamily="34" charset="0"/>
                <a:ea typeface="Raleway" charset="0"/>
                <a:cs typeface="Arial" panose="020B0604020202020204" pitchFamily="34" charset="0"/>
              </a:rPr>
              <a:t>xEO</a:t>
            </a:r>
            <a:r>
              <a:rPr lang="en-US" dirty="0">
                <a:solidFill>
                  <a:schemeClr val="bg1">
                    <a:lumMod val="65000"/>
                  </a:schemeClr>
                </a:solidFill>
                <a:latin typeface="Arial" panose="020B0604020202020204" pitchFamily="34" charset="0"/>
                <a:ea typeface="Raleway" charset="0"/>
                <a:cs typeface="Arial" panose="020B0604020202020204" pitchFamily="34" charset="0"/>
              </a:rPr>
              <a:t> Mega</a:t>
            </a:r>
          </a:p>
          <a:p>
            <a:pPr algn="l">
              <a:lnSpc>
                <a:spcPct val="100000"/>
              </a:lnSpc>
            </a:pPr>
            <a:r>
              <a:rPr lang="en-US" b="1" dirty="0">
                <a:solidFill>
                  <a:schemeClr val="bg1">
                    <a:lumMod val="65000"/>
                  </a:schemeClr>
                </a:solidFill>
                <a:latin typeface="Arial" panose="020B0604020202020204" pitchFamily="34" charset="0"/>
                <a:ea typeface="Raleway" charset="0"/>
                <a:cs typeface="Arial" panose="020B0604020202020204" pitchFamily="34" charset="0"/>
              </a:rPr>
              <a:t>Mega </a:t>
            </a:r>
            <a:r>
              <a:rPr lang="en-US" dirty="0">
                <a:solidFill>
                  <a:schemeClr val="bg1">
                    <a:lumMod val="65000"/>
                  </a:schemeClr>
                </a:solidFill>
                <a:latin typeface="Arial" panose="020B0604020202020204" pitchFamily="34" charset="0"/>
                <a:ea typeface="Raleway" charset="0"/>
                <a:cs typeface="Arial" panose="020B0604020202020204" pitchFamily="34" charset="0"/>
              </a:rPr>
              <a:t>– represents the omega benefits provided by this complex</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4604" y="1635554"/>
            <a:ext cx="2329331" cy="5185458"/>
          </a:xfrm>
          <a:prstGeom prst="rect">
            <a:avLst/>
          </a:prstGeom>
        </p:spPr>
      </p:pic>
      <p:sp>
        <p:nvSpPr>
          <p:cNvPr id="3" name="Footer Placeholder 2">
            <a:extLst>
              <a:ext uri="{FF2B5EF4-FFF2-40B4-BE49-F238E27FC236}">
                <a16:creationId xmlns:a16="http://schemas.microsoft.com/office/drawing/2014/main" id="{2E68B0C7-DB9F-49AA-B520-8C69F271503E}"/>
              </a:ext>
            </a:extLst>
          </p:cNvPr>
          <p:cNvSpPr>
            <a:spLocks noGrp="1"/>
          </p:cNvSpPr>
          <p:nvPr>
            <p:ph type="ftr" sz="quarter" idx="11"/>
          </p:nvPr>
        </p:nvSpPr>
        <p:spPr/>
        <p:txBody>
          <a:bodyPr/>
          <a:lstStyle/>
          <a:p>
            <a:r>
              <a:rPr lang="en-US"/>
              <a:t>https://www.livewellwithmichelle.org/wellness</a:t>
            </a:r>
          </a:p>
        </p:txBody>
      </p:sp>
    </p:spTree>
    <p:extLst>
      <p:ext uri="{BB962C8B-B14F-4D97-AF65-F5344CB8AC3E}">
        <p14:creationId xmlns:p14="http://schemas.microsoft.com/office/powerpoint/2010/main" val="4005355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69094"/>
            <a:ext cx="12192000" cy="1314060"/>
          </a:xfrm>
          <a:prstGeom prst="rect">
            <a:avLst/>
          </a:prstGeom>
        </p:spPr>
        <p:txBody>
          <a:bodyPr lIns="0" tIns="0" rIns="0" bIns="0"/>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600" dirty="0" err="1">
                <a:solidFill>
                  <a:schemeClr val="tx1">
                    <a:lumMod val="50000"/>
                    <a:lumOff val="50000"/>
                  </a:schemeClr>
                </a:solidFill>
                <a:latin typeface="Arial" panose="020B0604020202020204" pitchFamily="34" charset="0"/>
                <a:ea typeface="Raleway" charset="0"/>
                <a:cs typeface="Arial" panose="020B0604020202020204" pitchFamily="34" charset="0"/>
              </a:rPr>
              <a:t>xEO</a:t>
            </a:r>
            <a:r>
              <a:rPr lang="en-US" sz="5600" dirty="0">
                <a:solidFill>
                  <a:schemeClr val="tx1">
                    <a:lumMod val="50000"/>
                    <a:lumOff val="50000"/>
                  </a:schemeClr>
                </a:solidFill>
                <a:latin typeface="Arial" panose="020B0604020202020204" pitchFamily="34" charset="0"/>
                <a:ea typeface="Raleway" charset="0"/>
                <a:cs typeface="Arial" panose="020B0604020202020204" pitchFamily="34" charset="0"/>
              </a:rPr>
              <a:t> Mega</a:t>
            </a:r>
            <a:r>
              <a:rPr lang="en-US" sz="2800" baseline="70000" dirty="0">
                <a:solidFill>
                  <a:prstClr val="black">
                    <a:lumMod val="50000"/>
                    <a:lumOff val="50000"/>
                  </a:prstClr>
                </a:solidFill>
                <a:latin typeface="Arial" panose="020B0604020202020204" pitchFamily="34" charset="0"/>
                <a:ea typeface="Raleway" charset="0"/>
                <a:cs typeface="Arial" panose="020B0604020202020204" pitchFamily="34" charset="0"/>
              </a:rPr>
              <a:t> </a:t>
            </a:r>
            <a:r>
              <a:rPr lang="en-US" sz="3600" baseline="80000" dirty="0">
                <a:solidFill>
                  <a:schemeClr val="tx1">
                    <a:lumMod val="50000"/>
                    <a:lumOff val="50000"/>
                  </a:schemeClr>
                </a:solidFill>
                <a:latin typeface="Arial" panose="020B0604020202020204" pitchFamily="34" charset="0"/>
                <a:ea typeface="Raleway" charset="0"/>
                <a:cs typeface="Arial" panose="020B0604020202020204" pitchFamily="34" charset="0"/>
              </a:rPr>
              <a:t>®</a:t>
            </a:r>
            <a:r>
              <a:rPr lang="en-US" sz="2800" baseline="70000" dirty="0">
                <a:solidFill>
                  <a:prstClr val="black">
                    <a:lumMod val="50000"/>
                    <a:lumOff val="50000"/>
                  </a:prstClr>
                </a:solidFill>
                <a:latin typeface="Arial" panose="020B0604020202020204" pitchFamily="34" charset="0"/>
                <a:ea typeface="Raleway" charset="0"/>
                <a:cs typeface="Arial" panose="020B0604020202020204" pitchFamily="34" charset="0"/>
              </a:rPr>
              <a:t> </a:t>
            </a:r>
            <a:r>
              <a:rPr lang="en-US" sz="5600" dirty="0">
                <a:solidFill>
                  <a:schemeClr val="tx1">
                    <a:lumMod val="50000"/>
                    <a:lumOff val="50000"/>
                  </a:schemeClr>
                </a:solidFill>
                <a:latin typeface="Arial" panose="020B0604020202020204" pitchFamily="34" charset="0"/>
                <a:ea typeface="Raleway" charset="0"/>
                <a:cs typeface="Arial" panose="020B0604020202020204" pitchFamily="34" charset="0"/>
              </a:rPr>
              <a:t> Purpose</a:t>
            </a:r>
            <a:endParaRPr lang="en-US" sz="5600" spc="60" dirty="0">
              <a:solidFill>
                <a:schemeClr val="tx1">
                  <a:lumMod val="50000"/>
                  <a:lumOff val="50000"/>
                </a:schemeClr>
              </a:solidFill>
              <a:latin typeface="Arial" panose="020B0604020202020204" pitchFamily="34" charset="0"/>
              <a:ea typeface="Raleway" charset="0"/>
              <a:cs typeface="Arial" panose="020B0604020202020204" pitchFamily="34" charset="0"/>
            </a:endParaRPr>
          </a:p>
        </p:txBody>
      </p:sp>
      <p:sp>
        <p:nvSpPr>
          <p:cNvPr id="6" name="Content Placeholder 2"/>
          <p:cNvSpPr txBox="1">
            <a:spLocks/>
          </p:cNvSpPr>
          <p:nvPr/>
        </p:nvSpPr>
        <p:spPr>
          <a:xfrm>
            <a:off x="5829300" y="1790287"/>
            <a:ext cx="6032500" cy="45938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342900" indent="-342900" algn="l">
              <a:lnSpc>
                <a:spcPct val="100000"/>
              </a:lnSpc>
              <a:buFont typeface="Arial" panose="020B0604020202020204" pitchFamily="34" charset="0"/>
              <a:buChar char="•"/>
            </a:pPr>
            <a:r>
              <a:rPr lang="en-US" dirty="0">
                <a:solidFill>
                  <a:schemeClr val="bg1">
                    <a:lumMod val="65000"/>
                  </a:schemeClr>
                </a:solidFill>
                <a:latin typeface="Arial" panose="020B0604020202020204" pitchFamily="34" charset="0"/>
                <a:ea typeface="Raleway" charset="0"/>
                <a:cs typeface="Arial" panose="020B0604020202020204" pitchFamily="34" charset="0"/>
              </a:rPr>
              <a:t>Provide the body with essential fatty acids to help it function in a healthy way*</a:t>
            </a:r>
          </a:p>
        </p:txBody>
      </p:sp>
      <p:sp>
        <p:nvSpPr>
          <p:cNvPr id="2" name="TextBox 1"/>
          <p:cNvSpPr txBox="1"/>
          <p:nvPr/>
        </p:nvSpPr>
        <p:spPr>
          <a:xfrm>
            <a:off x="6215064" y="5702856"/>
            <a:ext cx="4457700" cy="3693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*These statements have not been evaluated by the Food and Drug Administration. This product is not intended to diagnose, treat, cure, or prevent any disease.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525" y="1790287"/>
            <a:ext cx="4700588" cy="3998378"/>
          </a:xfrm>
          <a:prstGeom prst="rect">
            <a:avLst/>
          </a:prstGeom>
        </p:spPr>
      </p:pic>
      <p:sp>
        <p:nvSpPr>
          <p:cNvPr id="4" name="Footer Placeholder 3">
            <a:extLst>
              <a:ext uri="{FF2B5EF4-FFF2-40B4-BE49-F238E27FC236}">
                <a16:creationId xmlns:a16="http://schemas.microsoft.com/office/drawing/2014/main" id="{1EF3D022-EB44-4D99-A7EF-7F654E4DF097}"/>
              </a:ext>
            </a:extLst>
          </p:cNvPr>
          <p:cNvSpPr>
            <a:spLocks noGrp="1"/>
          </p:cNvSpPr>
          <p:nvPr>
            <p:ph type="ftr" sz="quarter" idx="11"/>
          </p:nvPr>
        </p:nvSpPr>
        <p:spPr/>
        <p:txBody>
          <a:bodyPr/>
          <a:lstStyle/>
          <a:p>
            <a:r>
              <a:rPr lang="en-US"/>
              <a:t>https://www.livewellwithmichelle.org/wellness</a:t>
            </a:r>
          </a:p>
        </p:txBody>
      </p:sp>
    </p:spTree>
    <p:extLst>
      <p:ext uri="{BB962C8B-B14F-4D97-AF65-F5344CB8AC3E}">
        <p14:creationId xmlns:p14="http://schemas.microsoft.com/office/powerpoint/2010/main" val="2051218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69094"/>
            <a:ext cx="12192000" cy="1314060"/>
          </a:xfrm>
          <a:prstGeom prst="rect">
            <a:avLst/>
          </a:prstGeom>
        </p:spPr>
        <p:txBody>
          <a:bodyPr lIns="0" tIns="0" rIns="0" bIns="0"/>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600" dirty="0" err="1">
                <a:solidFill>
                  <a:schemeClr val="tx1">
                    <a:lumMod val="50000"/>
                    <a:lumOff val="50000"/>
                  </a:schemeClr>
                </a:solidFill>
                <a:latin typeface="Arial" panose="020B0604020202020204" pitchFamily="34" charset="0"/>
                <a:ea typeface="Raleway" charset="0"/>
                <a:cs typeface="Arial" panose="020B0604020202020204" pitchFamily="34" charset="0"/>
              </a:rPr>
              <a:t>xEO</a:t>
            </a:r>
            <a:r>
              <a:rPr lang="en-US" sz="5600" dirty="0">
                <a:solidFill>
                  <a:schemeClr val="tx1">
                    <a:lumMod val="50000"/>
                    <a:lumOff val="50000"/>
                  </a:schemeClr>
                </a:solidFill>
                <a:latin typeface="Arial" panose="020B0604020202020204" pitchFamily="34" charset="0"/>
                <a:ea typeface="Raleway" charset="0"/>
                <a:cs typeface="Arial" panose="020B0604020202020204" pitchFamily="34" charset="0"/>
              </a:rPr>
              <a:t> Mega</a:t>
            </a:r>
            <a:r>
              <a:rPr lang="en-US" sz="2800" baseline="70000" dirty="0">
                <a:solidFill>
                  <a:prstClr val="black">
                    <a:lumMod val="50000"/>
                    <a:lumOff val="50000"/>
                  </a:prstClr>
                </a:solidFill>
                <a:latin typeface="Arial" panose="020B0604020202020204" pitchFamily="34" charset="0"/>
                <a:ea typeface="Raleway" charset="0"/>
                <a:cs typeface="Arial" panose="020B0604020202020204" pitchFamily="34" charset="0"/>
              </a:rPr>
              <a:t> </a:t>
            </a:r>
            <a:r>
              <a:rPr lang="en-US" sz="3600" baseline="80000" dirty="0">
                <a:solidFill>
                  <a:schemeClr val="tx1">
                    <a:lumMod val="50000"/>
                    <a:lumOff val="50000"/>
                  </a:schemeClr>
                </a:solidFill>
                <a:latin typeface="Arial" panose="020B0604020202020204" pitchFamily="34" charset="0"/>
                <a:ea typeface="Raleway" charset="0"/>
                <a:cs typeface="Arial" panose="020B0604020202020204" pitchFamily="34" charset="0"/>
              </a:rPr>
              <a:t>®</a:t>
            </a:r>
            <a:r>
              <a:rPr lang="en-US" sz="6000" baseline="70000" dirty="0">
                <a:solidFill>
                  <a:schemeClr val="tx1">
                    <a:lumMod val="50000"/>
                    <a:lumOff val="50000"/>
                  </a:schemeClr>
                </a:solidFill>
                <a:latin typeface="Arial" panose="020B0604020202020204" pitchFamily="34" charset="0"/>
                <a:ea typeface="Raleway" charset="0"/>
                <a:cs typeface="Arial" panose="020B0604020202020204" pitchFamily="34" charset="0"/>
              </a:rPr>
              <a:t> </a:t>
            </a:r>
            <a:r>
              <a:rPr lang="en-US" sz="5600" dirty="0">
                <a:solidFill>
                  <a:schemeClr val="tx1">
                    <a:lumMod val="50000"/>
                    <a:lumOff val="50000"/>
                  </a:schemeClr>
                </a:solidFill>
                <a:latin typeface="Arial" panose="020B0604020202020204" pitchFamily="34" charset="0"/>
                <a:ea typeface="Raleway" charset="0"/>
                <a:cs typeface="Arial" panose="020B0604020202020204" pitchFamily="34" charset="0"/>
              </a:rPr>
              <a:t>Ingredients</a:t>
            </a:r>
            <a:endParaRPr lang="en-US" sz="5600" spc="60" dirty="0">
              <a:solidFill>
                <a:schemeClr val="tx1">
                  <a:lumMod val="50000"/>
                  <a:lumOff val="50000"/>
                </a:schemeClr>
              </a:solidFill>
              <a:latin typeface="Arial" panose="020B0604020202020204" pitchFamily="34" charset="0"/>
              <a:ea typeface="Raleway" charset="0"/>
              <a:cs typeface="Arial" panose="020B0604020202020204" pitchFamily="34" charset="0"/>
            </a:endParaRPr>
          </a:p>
        </p:txBody>
      </p:sp>
      <p:sp>
        <p:nvSpPr>
          <p:cNvPr id="6" name="Content Placeholder 2"/>
          <p:cNvSpPr txBox="1">
            <a:spLocks/>
          </p:cNvSpPr>
          <p:nvPr/>
        </p:nvSpPr>
        <p:spPr>
          <a:xfrm>
            <a:off x="5688858" y="1790287"/>
            <a:ext cx="6032500" cy="45938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342900" indent="-342900" algn="l">
              <a:lnSpc>
                <a:spcPct val="100000"/>
              </a:lnSpc>
              <a:buFont typeface="Arial" panose="020B0604020202020204" pitchFamily="34" charset="0"/>
              <a:buChar char="•"/>
            </a:pPr>
            <a:r>
              <a:rPr lang="en-US" dirty="0">
                <a:solidFill>
                  <a:schemeClr val="bg1">
                    <a:lumMod val="65000"/>
                  </a:schemeClr>
                </a:solidFill>
                <a:latin typeface="Arial" panose="020B0604020202020204" pitchFamily="34" charset="0"/>
                <a:ea typeface="Raleway" charset="0"/>
                <a:cs typeface="Arial" panose="020B0604020202020204" pitchFamily="34" charset="0"/>
              </a:rPr>
              <a:t>Marine and plant omega blend</a:t>
            </a:r>
          </a:p>
          <a:p>
            <a:pPr marL="342900" indent="-342900" algn="l">
              <a:lnSpc>
                <a:spcPct val="100000"/>
              </a:lnSpc>
              <a:buFont typeface="Arial" panose="020B0604020202020204" pitchFamily="34" charset="0"/>
              <a:buChar char="•"/>
            </a:pPr>
            <a:r>
              <a:rPr lang="en-US" dirty="0">
                <a:solidFill>
                  <a:schemeClr val="bg1">
                    <a:lumMod val="65000"/>
                  </a:schemeClr>
                </a:solidFill>
                <a:latin typeface="Arial" panose="020B0604020202020204" pitchFamily="34" charset="0"/>
                <a:ea typeface="Raleway" charset="0"/>
                <a:cs typeface="Arial" panose="020B0604020202020204" pitchFamily="34" charset="0"/>
              </a:rPr>
              <a:t>Natural vitamins D and E</a:t>
            </a:r>
          </a:p>
          <a:p>
            <a:pPr marL="342900" indent="-342900" algn="l">
              <a:lnSpc>
                <a:spcPct val="100000"/>
              </a:lnSpc>
              <a:buFont typeface="Arial" panose="020B0604020202020204" pitchFamily="34" charset="0"/>
              <a:buChar char="•"/>
            </a:pPr>
            <a:r>
              <a:rPr lang="en-US" dirty="0" err="1">
                <a:solidFill>
                  <a:schemeClr val="bg1">
                    <a:lumMod val="65000"/>
                  </a:schemeClr>
                </a:solidFill>
                <a:latin typeface="Arial" panose="020B0604020202020204" pitchFamily="34" charset="0"/>
                <a:ea typeface="Raleway" charset="0"/>
                <a:cs typeface="Arial" panose="020B0604020202020204" pitchFamily="34" charset="0"/>
              </a:rPr>
              <a:t>Astaxanthin</a:t>
            </a:r>
            <a:endParaRPr lang="en-US" dirty="0">
              <a:solidFill>
                <a:schemeClr val="bg1">
                  <a:lumMod val="65000"/>
                </a:schemeClr>
              </a:solidFill>
              <a:latin typeface="Arial" panose="020B0604020202020204" pitchFamily="34" charset="0"/>
              <a:ea typeface="Raleway" charset="0"/>
              <a:cs typeface="Arial" panose="020B0604020202020204" pitchFamily="34" charset="0"/>
            </a:endParaRPr>
          </a:p>
          <a:p>
            <a:pPr marL="342900" indent="-342900" algn="l">
              <a:lnSpc>
                <a:spcPct val="100000"/>
              </a:lnSpc>
              <a:buFont typeface="Arial" panose="020B0604020202020204" pitchFamily="34" charset="0"/>
              <a:buChar char="•"/>
            </a:pPr>
            <a:endParaRPr lang="en-US" dirty="0">
              <a:solidFill>
                <a:schemeClr val="bg1">
                  <a:lumMod val="65000"/>
                </a:schemeClr>
              </a:solidFill>
              <a:latin typeface="Arial" panose="020B0604020202020204" pitchFamily="34" charset="0"/>
              <a:ea typeface="Raleway" charset="0"/>
              <a:cs typeface="Arial" panose="020B0604020202020204" pitchFamily="34" charset="0"/>
            </a:endParaRPr>
          </a:p>
          <a:p>
            <a:pPr algn="l">
              <a:lnSpc>
                <a:spcPct val="100000"/>
              </a:lnSpc>
            </a:pPr>
            <a:r>
              <a:rPr lang="en-US" b="1" dirty="0">
                <a:solidFill>
                  <a:schemeClr val="bg1">
                    <a:lumMod val="65000"/>
                  </a:schemeClr>
                </a:solidFill>
                <a:latin typeface="Arial" panose="020B0604020202020204" pitchFamily="34" charset="0"/>
                <a:ea typeface="Raleway" charset="0"/>
                <a:cs typeface="Arial" panose="020B0604020202020204" pitchFamily="34" charset="0"/>
              </a:rPr>
              <a:t>Essential oil blend: </a:t>
            </a:r>
            <a:r>
              <a:rPr lang="en-US" dirty="0">
                <a:solidFill>
                  <a:schemeClr val="bg1">
                    <a:lumMod val="65000"/>
                  </a:schemeClr>
                </a:solidFill>
                <a:latin typeface="Arial" panose="020B0604020202020204" pitchFamily="34" charset="0"/>
                <a:ea typeface="Raleway" charset="0"/>
                <a:cs typeface="Arial" panose="020B0604020202020204" pitchFamily="34" charset="0"/>
              </a:rPr>
              <a:t>Clove, Frankincense, Thyme, Cumin, Wild Orange, Peppermint, Ginger, German Chamomile</a:t>
            </a:r>
          </a:p>
        </p:txBody>
      </p:sp>
      <p:sp>
        <p:nvSpPr>
          <p:cNvPr id="2" name="TextBox 1"/>
          <p:cNvSpPr txBox="1"/>
          <p:nvPr/>
        </p:nvSpPr>
        <p:spPr>
          <a:xfrm>
            <a:off x="5688858" y="5720727"/>
            <a:ext cx="4526705" cy="369332"/>
          </a:xfrm>
          <a:prstGeom prst="rect">
            <a:avLst/>
          </a:prstGeom>
          <a:noFill/>
        </p:spPr>
        <p:txBody>
          <a:bodyPr wrap="square" rtlCol="0">
            <a:spAutoFit/>
          </a:bodyPr>
          <a:lstStyle/>
          <a:p>
            <a:r>
              <a:rPr lang="en-US" sz="900" dirty="0">
                <a:solidFill>
                  <a:schemeClr val="bg2">
                    <a:lumMod val="50000"/>
                  </a:schemeClr>
                </a:solidFill>
                <a:latin typeface="Arial" panose="020B0604020202020204" pitchFamily="34" charset="0"/>
                <a:cs typeface="Arial" panose="020B0604020202020204" pitchFamily="34" charset="0"/>
              </a:rPr>
              <a:t>*These statements have not been evaluated by the Food and Drug Administration. This product is not intended to diagnose, treat, cure, or prevent any disease.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790287"/>
            <a:ext cx="5011836" cy="4299772"/>
          </a:xfrm>
          <a:prstGeom prst="rect">
            <a:avLst/>
          </a:prstGeom>
        </p:spPr>
      </p:pic>
      <p:sp>
        <p:nvSpPr>
          <p:cNvPr id="4" name="Footer Placeholder 3">
            <a:extLst>
              <a:ext uri="{FF2B5EF4-FFF2-40B4-BE49-F238E27FC236}">
                <a16:creationId xmlns:a16="http://schemas.microsoft.com/office/drawing/2014/main" id="{8637DBAB-E43E-4D8D-8B29-F64501D50B8E}"/>
              </a:ext>
            </a:extLst>
          </p:cNvPr>
          <p:cNvSpPr>
            <a:spLocks noGrp="1"/>
          </p:cNvSpPr>
          <p:nvPr>
            <p:ph type="ftr" sz="quarter" idx="11"/>
          </p:nvPr>
        </p:nvSpPr>
        <p:spPr/>
        <p:txBody>
          <a:bodyPr/>
          <a:lstStyle/>
          <a:p>
            <a:r>
              <a:rPr lang="en-US"/>
              <a:t>https://www.livewellwithmichelle.org/wellness</a:t>
            </a:r>
          </a:p>
        </p:txBody>
      </p:sp>
    </p:spTree>
    <p:extLst>
      <p:ext uri="{BB962C8B-B14F-4D97-AF65-F5344CB8AC3E}">
        <p14:creationId xmlns:p14="http://schemas.microsoft.com/office/powerpoint/2010/main" val="28002338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69094"/>
            <a:ext cx="12192000" cy="1314060"/>
          </a:xfrm>
          <a:prstGeom prst="rect">
            <a:avLst/>
          </a:prstGeom>
        </p:spPr>
        <p:txBody>
          <a:bodyPr lIns="0" tIns="0" rIns="0" bIns="0"/>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600" dirty="0" err="1">
                <a:solidFill>
                  <a:schemeClr val="tx1">
                    <a:lumMod val="50000"/>
                    <a:lumOff val="50000"/>
                  </a:schemeClr>
                </a:solidFill>
                <a:latin typeface="Arial" panose="020B0604020202020204" pitchFamily="34" charset="0"/>
                <a:ea typeface="Raleway" charset="0"/>
                <a:cs typeface="Arial" panose="020B0604020202020204" pitchFamily="34" charset="0"/>
              </a:rPr>
              <a:t>xEO</a:t>
            </a:r>
            <a:r>
              <a:rPr lang="en-US" sz="5600" dirty="0">
                <a:solidFill>
                  <a:schemeClr val="tx1">
                    <a:lumMod val="50000"/>
                    <a:lumOff val="50000"/>
                  </a:schemeClr>
                </a:solidFill>
                <a:latin typeface="Arial" panose="020B0604020202020204" pitchFamily="34" charset="0"/>
                <a:ea typeface="Raleway" charset="0"/>
                <a:cs typeface="Arial" panose="020B0604020202020204" pitchFamily="34" charset="0"/>
              </a:rPr>
              <a:t> Mega</a:t>
            </a:r>
            <a:r>
              <a:rPr lang="en-US" sz="2800" baseline="70000" dirty="0">
                <a:solidFill>
                  <a:prstClr val="black">
                    <a:lumMod val="50000"/>
                    <a:lumOff val="50000"/>
                  </a:prstClr>
                </a:solidFill>
                <a:latin typeface="Arial" panose="020B0604020202020204" pitchFamily="34" charset="0"/>
                <a:ea typeface="Raleway" charset="0"/>
                <a:cs typeface="Arial" panose="020B0604020202020204" pitchFamily="34" charset="0"/>
              </a:rPr>
              <a:t> </a:t>
            </a:r>
            <a:r>
              <a:rPr lang="en-US" sz="3600" baseline="80000" dirty="0">
                <a:solidFill>
                  <a:schemeClr val="tx1">
                    <a:lumMod val="50000"/>
                    <a:lumOff val="50000"/>
                  </a:schemeClr>
                </a:solidFill>
                <a:latin typeface="Arial" panose="020B0604020202020204" pitchFamily="34" charset="0"/>
                <a:ea typeface="Raleway" charset="0"/>
                <a:cs typeface="Arial" panose="020B0604020202020204" pitchFamily="34" charset="0"/>
              </a:rPr>
              <a:t>®</a:t>
            </a:r>
            <a:r>
              <a:rPr lang="en-US" sz="5600" dirty="0">
                <a:solidFill>
                  <a:schemeClr val="tx1">
                    <a:lumMod val="50000"/>
                    <a:lumOff val="50000"/>
                  </a:schemeClr>
                </a:solidFill>
                <a:latin typeface="Arial" panose="020B0604020202020204" pitchFamily="34" charset="0"/>
                <a:ea typeface="Raleway" charset="0"/>
                <a:cs typeface="Arial" panose="020B0604020202020204" pitchFamily="34" charset="0"/>
              </a:rPr>
              <a:t> Benefits </a:t>
            </a:r>
            <a:endParaRPr lang="en-US" sz="5600" spc="60" dirty="0">
              <a:solidFill>
                <a:schemeClr val="tx1">
                  <a:lumMod val="50000"/>
                  <a:lumOff val="50000"/>
                </a:schemeClr>
              </a:solidFill>
              <a:latin typeface="Arial" panose="020B0604020202020204" pitchFamily="34" charset="0"/>
              <a:ea typeface="Raleway" charset="0"/>
              <a:cs typeface="Arial" panose="020B0604020202020204" pitchFamily="34" charset="0"/>
            </a:endParaRPr>
          </a:p>
        </p:txBody>
      </p:sp>
      <p:sp>
        <p:nvSpPr>
          <p:cNvPr id="6" name="Content Placeholder 2"/>
          <p:cNvSpPr txBox="1">
            <a:spLocks/>
          </p:cNvSpPr>
          <p:nvPr/>
        </p:nvSpPr>
        <p:spPr>
          <a:xfrm>
            <a:off x="5829300" y="1375950"/>
            <a:ext cx="6032500" cy="45938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342900" indent="-342900" algn="l">
              <a:lnSpc>
                <a:spcPct val="100000"/>
              </a:lnSpc>
              <a:buFont typeface="Arial" panose="020B0604020202020204" pitchFamily="34" charset="0"/>
              <a:buChar char="•"/>
            </a:pPr>
            <a:r>
              <a:rPr lang="en-US" sz="1600" dirty="0">
                <a:solidFill>
                  <a:schemeClr val="bg1">
                    <a:lumMod val="65000"/>
                  </a:schemeClr>
                </a:solidFill>
                <a:latin typeface="Arial" panose="020B0604020202020204" pitchFamily="34" charset="0"/>
                <a:ea typeface="Raleway" charset="0"/>
                <a:cs typeface="Arial" panose="020B0604020202020204" pitchFamily="34" charset="0"/>
              </a:rPr>
              <a:t>Promotes heart and circulatory health* </a:t>
            </a:r>
          </a:p>
          <a:p>
            <a:pPr marL="342900" indent="-342900" algn="l">
              <a:lnSpc>
                <a:spcPct val="100000"/>
              </a:lnSpc>
              <a:buFont typeface="Arial" panose="020B0604020202020204" pitchFamily="34" charset="0"/>
              <a:buChar char="•"/>
            </a:pPr>
            <a:r>
              <a:rPr lang="en-US" sz="1600" dirty="0">
                <a:solidFill>
                  <a:schemeClr val="bg1">
                    <a:lumMod val="65000"/>
                  </a:schemeClr>
                </a:solidFill>
                <a:latin typeface="Arial" panose="020B0604020202020204" pitchFamily="34" charset="0"/>
                <a:ea typeface="Raleway" charset="0"/>
                <a:cs typeface="Arial" panose="020B0604020202020204" pitchFamily="34" charset="0"/>
              </a:rPr>
              <a:t>Supports healthy joint function and comfort* </a:t>
            </a:r>
          </a:p>
          <a:p>
            <a:pPr marL="342900" indent="-342900" algn="l">
              <a:lnSpc>
                <a:spcPct val="100000"/>
              </a:lnSpc>
              <a:buFont typeface="Arial" panose="020B0604020202020204" pitchFamily="34" charset="0"/>
              <a:buChar char="•"/>
            </a:pPr>
            <a:r>
              <a:rPr lang="en-US" sz="1600" dirty="0">
                <a:solidFill>
                  <a:schemeClr val="bg1">
                    <a:lumMod val="65000"/>
                  </a:schemeClr>
                </a:solidFill>
                <a:latin typeface="Arial" panose="020B0604020202020204" pitchFamily="34" charset="0"/>
                <a:ea typeface="Raleway" charset="0"/>
                <a:cs typeface="Arial" panose="020B0604020202020204" pitchFamily="34" charset="0"/>
              </a:rPr>
              <a:t>Provides immune-boosting nutrients* </a:t>
            </a:r>
          </a:p>
          <a:p>
            <a:pPr marL="342900" indent="-342900" algn="l">
              <a:lnSpc>
                <a:spcPct val="100000"/>
              </a:lnSpc>
              <a:buFont typeface="Arial" panose="020B0604020202020204" pitchFamily="34" charset="0"/>
              <a:buChar char="•"/>
            </a:pPr>
            <a:r>
              <a:rPr lang="en-US" sz="1600" dirty="0">
                <a:solidFill>
                  <a:schemeClr val="bg1">
                    <a:lumMod val="65000"/>
                  </a:schemeClr>
                </a:solidFill>
                <a:latin typeface="Arial" panose="020B0604020202020204" pitchFamily="34" charset="0"/>
                <a:ea typeface="Raleway" charset="0"/>
                <a:cs typeface="Arial" panose="020B0604020202020204" pitchFamily="34" charset="0"/>
              </a:rPr>
              <a:t>Supports healthy function of the brain, eyes, and nervous system* </a:t>
            </a:r>
          </a:p>
          <a:p>
            <a:pPr marL="342900" indent="-342900" algn="l">
              <a:lnSpc>
                <a:spcPct val="100000"/>
              </a:lnSpc>
              <a:buFont typeface="Arial" panose="020B0604020202020204" pitchFamily="34" charset="0"/>
              <a:buChar char="•"/>
            </a:pPr>
            <a:r>
              <a:rPr lang="en-US" sz="1600" dirty="0">
                <a:solidFill>
                  <a:schemeClr val="bg1">
                    <a:lumMod val="65000"/>
                  </a:schemeClr>
                </a:solidFill>
                <a:latin typeface="Arial" panose="020B0604020202020204" pitchFamily="34" charset="0"/>
                <a:ea typeface="Raleway" charset="0"/>
                <a:cs typeface="Arial" panose="020B0604020202020204" pitchFamily="34" charset="0"/>
              </a:rPr>
              <a:t>Promotes healthy skin* </a:t>
            </a:r>
          </a:p>
          <a:p>
            <a:pPr marL="342900" indent="-342900" algn="l">
              <a:lnSpc>
                <a:spcPct val="100000"/>
              </a:lnSpc>
              <a:buFont typeface="Arial" panose="020B0604020202020204" pitchFamily="34" charset="0"/>
              <a:buChar char="•"/>
            </a:pPr>
            <a:r>
              <a:rPr lang="en-US" sz="1600" dirty="0">
                <a:solidFill>
                  <a:schemeClr val="bg1">
                    <a:lumMod val="65000"/>
                  </a:schemeClr>
                </a:solidFill>
                <a:latin typeface="Arial" panose="020B0604020202020204" pitchFamily="34" charset="0"/>
                <a:ea typeface="Raleway" charset="0"/>
                <a:cs typeface="Arial" panose="020B0604020202020204" pitchFamily="34" charset="0"/>
              </a:rPr>
              <a:t>The use of CPTG</a:t>
            </a:r>
            <a:r>
              <a:rPr lang="en-US" sz="1600" baseline="50000" dirty="0">
                <a:solidFill>
                  <a:schemeClr val="bg1">
                    <a:lumMod val="65000"/>
                  </a:schemeClr>
                </a:solidFill>
                <a:latin typeface="Arial" panose="020B0604020202020204" pitchFamily="34" charset="0"/>
                <a:ea typeface="Raleway" charset="0"/>
                <a:cs typeface="Arial" panose="020B0604020202020204" pitchFamily="34" charset="0"/>
              </a:rPr>
              <a:t>®</a:t>
            </a:r>
            <a:r>
              <a:rPr lang="en-US" sz="1600" dirty="0">
                <a:solidFill>
                  <a:schemeClr val="bg1">
                    <a:lumMod val="65000"/>
                  </a:schemeClr>
                </a:solidFill>
                <a:latin typeface="Arial" panose="020B0604020202020204" pitchFamily="34" charset="0"/>
                <a:ea typeface="Raleway" charset="0"/>
                <a:cs typeface="Arial" panose="020B0604020202020204" pitchFamily="34" charset="0"/>
              </a:rPr>
              <a:t> essential oils provides antioxidants, supports healthy cellular responses, healthy immune function, and digestive calming effects.*</a:t>
            </a:r>
          </a:p>
          <a:p>
            <a:pPr marL="342900" indent="-342900" algn="l">
              <a:lnSpc>
                <a:spcPct val="100000"/>
              </a:lnSpc>
              <a:buFont typeface="Arial" panose="020B0604020202020204" pitchFamily="34" charset="0"/>
              <a:buChar char="•"/>
            </a:pPr>
            <a:r>
              <a:rPr lang="en-US" sz="1600" dirty="0">
                <a:solidFill>
                  <a:schemeClr val="bg1">
                    <a:lumMod val="65000"/>
                  </a:schemeClr>
                </a:solidFill>
                <a:latin typeface="Arial" panose="020B0604020202020204" pitchFamily="34" charset="0"/>
                <a:ea typeface="Raleway" charset="0"/>
                <a:cs typeface="Arial" panose="020B0604020202020204" pitchFamily="34" charset="0"/>
              </a:rPr>
              <a:t>Provides a wide range of omega-3 fatty acids from marine and plant sources to help maintain a healthy balance of these vital nutrients* </a:t>
            </a:r>
          </a:p>
          <a:p>
            <a:pPr marL="342900" indent="-342900" algn="l">
              <a:lnSpc>
                <a:spcPct val="100000"/>
              </a:lnSpc>
              <a:buFont typeface="Arial" panose="020B0604020202020204" pitchFamily="34" charset="0"/>
              <a:buChar char="•"/>
            </a:pPr>
            <a:r>
              <a:rPr lang="en-US" sz="1600" dirty="0" err="1">
                <a:solidFill>
                  <a:schemeClr val="bg1">
                    <a:lumMod val="65000"/>
                  </a:schemeClr>
                </a:solidFill>
                <a:latin typeface="Arial" panose="020B0604020202020204" pitchFamily="34" charset="0"/>
                <a:ea typeface="Raleway" charset="0"/>
                <a:cs typeface="Arial" panose="020B0604020202020204" pitchFamily="34" charset="0"/>
              </a:rPr>
              <a:t>Astaxanthin</a:t>
            </a:r>
            <a:r>
              <a:rPr lang="en-US" sz="1600" dirty="0">
                <a:solidFill>
                  <a:schemeClr val="bg1">
                    <a:lumMod val="65000"/>
                  </a:schemeClr>
                </a:solidFill>
                <a:latin typeface="Arial" panose="020B0604020202020204" pitchFamily="34" charset="0"/>
                <a:ea typeface="Raleway" charset="0"/>
                <a:cs typeface="Arial" panose="020B0604020202020204" pitchFamily="34" charset="0"/>
              </a:rPr>
              <a:t> provides the body with antioxidants as well as systemic and circulatory benefits*</a:t>
            </a:r>
          </a:p>
          <a:p>
            <a:pPr marL="342900" indent="-342900" algn="l">
              <a:lnSpc>
                <a:spcPct val="100000"/>
              </a:lnSpc>
              <a:buFont typeface="Arial" panose="020B0604020202020204" pitchFamily="34" charset="0"/>
              <a:buChar char="•"/>
            </a:pPr>
            <a:r>
              <a:rPr lang="en-US" sz="1600" dirty="0">
                <a:solidFill>
                  <a:schemeClr val="bg1">
                    <a:lumMod val="65000"/>
                  </a:schemeClr>
                </a:solidFill>
                <a:latin typeface="Arial" panose="020B0604020202020204" pitchFamily="34" charset="0"/>
                <a:ea typeface="Raleway" charset="0"/>
                <a:cs typeface="Arial" panose="020B0604020202020204" pitchFamily="34" charset="0"/>
              </a:rPr>
              <a:t>Provides the body with natural sources of vitamin D and 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498" y="1483154"/>
            <a:ext cx="4864097" cy="4589034"/>
          </a:xfrm>
          <a:prstGeom prst="rect">
            <a:avLst/>
          </a:prstGeom>
        </p:spPr>
      </p:pic>
      <p:sp>
        <p:nvSpPr>
          <p:cNvPr id="3" name="Footer Placeholder 2">
            <a:extLst>
              <a:ext uri="{FF2B5EF4-FFF2-40B4-BE49-F238E27FC236}">
                <a16:creationId xmlns:a16="http://schemas.microsoft.com/office/drawing/2014/main" id="{EB519C56-E068-4A7E-BD3C-ECA692D613B2}"/>
              </a:ext>
            </a:extLst>
          </p:cNvPr>
          <p:cNvSpPr>
            <a:spLocks noGrp="1"/>
          </p:cNvSpPr>
          <p:nvPr>
            <p:ph type="ftr" sz="quarter" idx="11"/>
          </p:nvPr>
        </p:nvSpPr>
        <p:spPr/>
        <p:txBody>
          <a:bodyPr/>
          <a:lstStyle/>
          <a:p>
            <a:r>
              <a:rPr lang="en-US"/>
              <a:t>https://www.livewellwithmichelle.org/wellness</a:t>
            </a:r>
          </a:p>
        </p:txBody>
      </p:sp>
    </p:spTree>
    <p:extLst>
      <p:ext uri="{BB962C8B-B14F-4D97-AF65-F5344CB8AC3E}">
        <p14:creationId xmlns:p14="http://schemas.microsoft.com/office/powerpoint/2010/main" val="26605567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321494"/>
            <a:ext cx="12192000" cy="1314060"/>
          </a:xfrm>
          <a:prstGeom prst="rect">
            <a:avLst/>
          </a:prstGeom>
        </p:spPr>
        <p:txBody>
          <a:bodyPr lIns="0" tIns="0" rIns="0" bIns="0"/>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600" dirty="0" err="1">
                <a:solidFill>
                  <a:schemeClr val="tx1">
                    <a:lumMod val="50000"/>
                    <a:lumOff val="50000"/>
                  </a:schemeClr>
                </a:solidFill>
                <a:latin typeface="Arial" panose="020B0604020202020204" pitchFamily="34" charset="0"/>
                <a:ea typeface="Raleway" charset="0"/>
                <a:cs typeface="Arial" panose="020B0604020202020204" pitchFamily="34" charset="0"/>
              </a:rPr>
              <a:t>vEO</a:t>
            </a:r>
            <a:r>
              <a:rPr lang="en-US" sz="5600" dirty="0">
                <a:solidFill>
                  <a:schemeClr val="tx1">
                    <a:lumMod val="50000"/>
                    <a:lumOff val="50000"/>
                  </a:schemeClr>
                </a:solidFill>
                <a:latin typeface="Arial" panose="020B0604020202020204" pitchFamily="34" charset="0"/>
                <a:ea typeface="Raleway" charset="0"/>
                <a:cs typeface="Arial" panose="020B0604020202020204" pitchFamily="34" charset="0"/>
              </a:rPr>
              <a:t> Mega</a:t>
            </a:r>
            <a:r>
              <a:rPr lang="en-US" sz="2800" baseline="70000" dirty="0">
                <a:solidFill>
                  <a:schemeClr val="tx1">
                    <a:lumMod val="50000"/>
                    <a:lumOff val="50000"/>
                  </a:schemeClr>
                </a:solidFill>
                <a:latin typeface="Arial" panose="020B0604020202020204" pitchFamily="34" charset="0"/>
                <a:ea typeface="Raleway" charset="0"/>
                <a:cs typeface="Arial" panose="020B0604020202020204" pitchFamily="34" charset="0"/>
              </a:rPr>
              <a:t>®</a:t>
            </a:r>
            <a:endParaRPr lang="en-US" sz="2800" spc="60" baseline="70000" dirty="0">
              <a:solidFill>
                <a:schemeClr val="tx1">
                  <a:lumMod val="50000"/>
                  <a:lumOff val="50000"/>
                </a:schemeClr>
              </a:solidFill>
              <a:latin typeface="Arial" panose="020B0604020202020204" pitchFamily="34" charset="0"/>
              <a:ea typeface="Raleway" charset="0"/>
              <a:cs typeface="Arial" panose="020B0604020202020204" pitchFamily="34"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7287"/>
          <a:stretch/>
        </p:blipFill>
        <p:spPr>
          <a:xfrm>
            <a:off x="4313909" y="1556795"/>
            <a:ext cx="3299771" cy="5301205"/>
          </a:xfrm>
          <a:prstGeom prst="rect">
            <a:avLst/>
          </a:prstGeom>
        </p:spPr>
      </p:pic>
      <p:sp>
        <p:nvSpPr>
          <p:cNvPr id="3" name="Footer Placeholder 2">
            <a:extLst>
              <a:ext uri="{FF2B5EF4-FFF2-40B4-BE49-F238E27FC236}">
                <a16:creationId xmlns:a16="http://schemas.microsoft.com/office/drawing/2014/main" id="{2F50C25F-0B11-413D-B624-CDB87BE64A62}"/>
              </a:ext>
            </a:extLst>
          </p:cNvPr>
          <p:cNvSpPr>
            <a:spLocks noGrp="1"/>
          </p:cNvSpPr>
          <p:nvPr>
            <p:ph type="ftr" sz="quarter" idx="11"/>
          </p:nvPr>
        </p:nvSpPr>
        <p:spPr/>
        <p:txBody>
          <a:bodyPr/>
          <a:lstStyle/>
          <a:p>
            <a:r>
              <a:rPr lang="en-US"/>
              <a:t>https://www.livewellwithmichelle.org/wellness</a:t>
            </a:r>
          </a:p>
        </p:txBody>
      </p:sp>
    </p:spTree>
    <p:extLst>
      <p:ext uri="{BB962C8B-B14F-4D97-AF65-F5344CB8AC3E}">
        <p14:creationId xmlns:p14="http://schemas.microsoft.com/office/powerpoint/2010/main" val="30759637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6896</TotalTime>
  <Words>1365</Words>
  <Application>Microsoft Office PowerPoint</Application>
  <PresentationFormat>Widescreen</PresentationFormat>
  <Paragraphs>69</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Moses, Michelle</cp:lastModifiedBy>
  <cp:revision>179</cp:revision>
  <dcterms:created xsi:type="dcterms:W3CDTF">2017-01-23T23:06:19Z</dcterms:created>
  <dcterms:modified xsi:type="dcterms:W3CDTF">2019-08-09T15:30:44Z</dcterms:modified>
</cp:coreProperties>
</file>