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319" r:id="rId2"/>
    <p:sldId id="320" r:id="rId3"/>
    <p:sldId id="321" r:id="rId4"/>
    <p:sldId id="322" r:id="rId5"/>
    <p:sldId id="323"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4BEDF0"/>
    <a:srgbClr val="19330F"/>
    <a:srgbClr val="1E2A18"/>
    <a:srgbClr val="A0E357"/>
    <a:srgbClr val="B797B8"/>
    <a:srgbClr val="56AED6"/>
    <a:srgbClr val="72D4D2"/>
    <a:srgbClr val="54CAB7"/>
    <a:srgbClr val="3DC5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5" autoAdjust="0"/>
    <p:restoredTop sz="57271" autoAdjust="0"/>
  </p:normalViewPr>
  <p:slideViewPr>
    <p:cSldViewPr snapToGrid="0" snapToObjects="1">
      <p:cViewPr varScale="1">
        <p:scale>
          <a:sx n="54" d="100"/>
          <a:sy n="54" d="100"/>
        </p:scale>
        <p:origin x="1416" y="78"/>
      </p:cViewPr>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3E581-210A-D844-8B8C-A6A6A02DF26A}" type="datetimeFigureOut">
              <a:rPr lang="en-US" smtClean="0"/>
              <a:t>8/9/2019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0FB357-84B7-6442-A8C9-812649A69650}" type="slidenum">
              <a:rPr lang="en-US" smtClean="0"/>
              <a:t>‹#›</a:t>
            </a:fld>
            <a:endParaRPr lang="en-US"/>
          </a:p>
        </p:txBody>
      </p:sp>
    </p:spTree>
    <p:extLst>
      <p:ext uri="{BB962C8B-B14F-4D97-AF65-F5344CB8AC3E}">
        <p14:creationId xmlns:p14="http://schemas.microsoft.com/office/powerpoint/2010/main" val="519792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a:t>
            </a:r>
            <a:r>
              <a:rPr lang="en-US" sz="1200" b="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Discuss the text on the slide so that audience members understand what the name Microplex VMz</a:t>
            </a:r>
            <a:r>
              <a:rPr lang="en-US" sz="1200" i="1" kern="1200" baseline="500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stands for.</a:t>
            </a:r>
          </a:p>
        </p:txBody>
      </p:sp>
      <p:sp>
        <p:nvSpPr>
          <p:cNvPr id="4" name="Slide Number Placeholder 3"/>
          <p:cNvSpPr>
            <a:spLocks noGrp="1"/>
          </p:cNvSpPr>
          <p:nvPr>
            <p:ph type="sldNum" sz="quarter" idx="10"/>
          </p:nvPr>
        </p:nvSpPr>
        <p:spPr/>
        <p:txBody>
          <a:bodyPr/>
          <a:lstStyle/>
          <a:p>
            <a:fld id="{BCE265F7-395E-314D-818E-B623665B0F83}" type="slidenum">
              <a:rPr lang="en-US" smtClean="0"/>
              <a:t>1</a:t>
            </a:fld>
            <a:endParaRPr lang="en-US"/>
          </a:p>
        </p:txBody>
      </p:sp>
    </p:spTree>
    <p:extLst>
      <p:ext uri="{BB962C8B-B14F-4D97-AF65-F5344CB8AC3E}">
        <p14:creationId xmlns:p14="http://schemas.microsoft.com/office/powerpoint/2010/main" val="2365911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antioxidants and essential fatty acids, our bodies need essential vitamins and minerals to keep all systems functioning in a healthy manner.* Essential vitamins and minerals cannot be produced in the body in sufficient quantities, so we must rely on our diet to provide the body with proper nutrients. Unfortunately, most modern diets are lacking a variety of vitamins and minerals, often resulting in nutritional deficiencies.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VMz</a:t>
            </a:r>
            <a:r>
              <a:rPr lang="en-US" sz="1200" kern="1200" dirty="0">
                <a:solidFill>
                  <a:schemeClr val="tx1"/>
                </a:solidFill>
                <a:effectLst/>
                <a:latin typeface="+mn-lt"/>
                <a:ea typeface="+mn-ea"/>
                <a:cs typeface="+mn-cs"/>
              </a:rPr>
              <a:t>® Food Nutrient Complex is designed to provide us with adequate amounts of vitamins and minerals to promote optimum health, when combined with a well-balanced diet and healthy lifestyle.* By using </a:t>
            </a:r>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VMz</a:t>
            </a:r>
            <a:r>
              <a:rPr lang="en-US" sz="1200" kern="1200" dirty="0">
                <a:solidFill>
                  <a:schemeClr val="tx1"/>
                </a:solidFill>
                <a:effectLst/>
                <a:latin typeface="+mn-lt"/>
                <a:ea typeface="+mn-ea"/>
                <a:cs typeface="+mn-cs"/>
              </a:rPr>
              <a:t> with </a:t>
            </a:r>
            <a:r>
              <a:rPr lang="en-US" sz="1200" kern="1200" dirty="0" err="1">
                <a:solidFill>
                  <a:schemeClr val="tx1"/>
                </a:solidFill>
                <a:effectLst/>
                <a:latin typeface="+mn-lt"/>
                <a:ea typeface="+mn-ea"/>
                <a:cs typeface="+mn-cs"/>
              </a:rPr>
              <a:t>xEO</a:t>
            </a:r>
            <a:r>
              <a:rPr lang="en-US" sz="1200" kern="1200" dirty="0">
                <a:solidFill>
                  <a:schemeClr val="tx1"/>
                </a:solidFill>
                <a:effectLst/>
                <a:latin typeface="+mn-lt"/>
                <a:ea typeface="+mn-ea"/>
                <a:cs typeface="+mn-cs"/>
              </a:rPr>
              <a:t> Mega® on a daily basis, we can help our bodies obtain the proper amount of vitamins, minerals, and omega fatty acids needed for good health.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Using a specialized formula, </a:t>
            </a:r>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VMz</a:t>
            </a:r>
            <a:r>
              <a:rPr lang="en-US" sz="1200" kern="1200" dirty="0">
                <a:solidFill>
                  <a:schemeClr val="tx1"/>
                </a:solidFill>
                <a:effectLst/>
                <a:latin typeface="+mn-lt"/>
                <a:ea typeface="+mn-ea"/>
                <a:cs typeface="+mn-cs"/>
              </a:rPr>
              <a:t> aims to provide vitamins that are deficient in our modern diets, like vitamin A, C, E, and B.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VMz</a:t>
            </a:r>
            <a:r>
              <a:rPr lang="en-US" sz="1200" kern="1200" dirty="0">
                <a:solidFill>
                  <a:schemeClr val="tx1"/>
                </a:solidFill>
                <a:effectLst/>
                <a:latin typeface="+mn-lt"/>
                <a:ea typeface="+mn-ea"/>
                <a:cs typeface="+mn-cs"/>
              </a:rPr>
              <a:t> formula also aims to give the body minerals like calcium, magnesium, and zinc, which can help promote bone and metabolic health.* We know from the Estimated Average Requirements (EAR) chart at the beginning of this presentation that more than 90 percent of American adults do not reach the daily requirements for vitamin E, and roughly half of Americans do not fulfill nutrient requirements for magnesium, vitamin A, calcium, and vitamin C. While it is possible to reach these requirements with a healthy diet, it’s easier said than done. Using </a:t>
            </a:r>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VMz</a:t>
            </a:r>
            <a:r>
              <a:rPr lang="en-US" sz="1200" kern="1200" dirty="0">
                <a:solidFill>
                  <a:schemeClr val="tx1"/>
                </a:solidFill>
                <a:effectLst/>
                <a:latin typeface="+mn-lt"/>
                <a:ea typeface="+mn-ea"/>
                <a:cs typeface="+mn-cs"/>
              </a:rPr>
              <a:t> on a daily basis in conjunction with other healthy habits makes it possible to give the body an adequate amount of nutrients that it might be missing. </a:t>
            </a:r>
          </a:p>
        </p:txBody>
      </p:sp>
      <p:sp>
        <p:nvSpPr>
          <p:cNvPr id="4" name="Slide Number Placeholder 3"/>
          <p:cNvSpPr>
            <a:spLocks noGrp="1"/>
          </p:cNvSpPr>
          <p:nvPr>
            <p:ph type="sldNum" sz="quarter" idx="10"/>
          </p:nvPr>
        </p:nvSpPr>
        <p:spPr/>
        <p:txBody>
          <a:bodyPr/>
          <a:lstStyle/>
          <a:p>
            <a:fld id="{BCE265F7-395E-314D-818E-B623665B0F83}" type="slidenum">
              <a:rPr lang="en-US" smtClean="0"/>
              <a:t>2</a:t>
            </a:fld>
            <a:endParaRPr lang="en-US"/>
          </a:p>
        </p:txBody>
      </p:sp>
    </p:spTree>
    <p:extLst>
      <p:ext uri="{BB962C8B-B14F-4D97-AF65-F5344CB8AC3E}">
        <p14:creationId xmlns:p14="http://schemas.microsoft.com/office/powerpoint/2010/main" val="375005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Presented in a food nutrient complex, </a:t>
            </a:r>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VMz</a:t>
            </a:r>
            <a:r>
              <a:rPr lang="en-US" sz="1200" kern="1200" dirty="0">
                <a:solidFill>
                  <a:schemeClr val="tx1"/>
                </a:solidFill>
                <a:effectLst/>
                <a:latin typeface="+mn-lt"/>
                <a:ea typeface="+mn-ea"/>
                <a:cs typeface="+mn-cs"/>
              </a:rPr>
              <a:t> provides a variety of vitamins and minerals that will help with the growth, function, and maintenance of cells.* The </a:t>
            </a:r>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VMz</a:t>
            </a:r>
            <a:r>
              <a:rPr lang="en-US" sz="1200" kern="1200" dirty="0">
                <a:solidFill>
                  <a:schemeClr val="tx1"/>
                </a:solidFill>
                <a:effectLst/>
                <a:latin typeface="+mn-lt"/>
                <a:ea typeface="+mn-ea"/>
                <a:cs typeface="+mn-cs"/>
              </a:rPr>
              <a:t> formula provides a blend of antioxidant and energy complex vitamins, while also including minerals that are beneficial for metabolism and bone health.*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patented </a:t>
            </a:r>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VMz</a:t>
            </a:r>
            <a:r>
              <a:rPr lang="en-US" sz="1200" kern="1200" dirty="0">
                <a:solidFill>
                  <a:schemeClr val="tx1"/>
                </a:solidFill>
                <a:effectLst/>
                <a:latin typeface="+mn-lt"/>
                <a:ea typeface="+mn-ea"/>
                <a:cs typeface="+mn-cs"/>
              </a:rPr>
              <a:t> formula is also designed to promote bioavailability—which means that our bodies will recognize and absorb the vitamins, minerals, and food nutrients. Sometimes certain vitamins and minerals can be difficult for our body to recognize or absorb, so the </a:t>
            </a:r>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VMz</a:t>
            </a:r>
            <a:r>
              <a:rPr lang="en-US" sz="1200" kern="1200" dirty="0">
                <a:solidFill>
                  <a:schemeClr val="tx1"/>
                </a:solidFill>
                <a:effectLst/>
                <a:latin typeface="+mn-lt"/>
                <a:ea typeface="+mn-ea"/>
                <a:cs typeface="+mn-cs"/>
              </a:rPr>
              <a:t> formula uses a special patented glycoprotein matrix to help with bioavailability. In addition, the formula also contains a blend of digestive enzymes and mineral cofactors to enhance digestion and help with the assimilation of nutrients.*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Balanced blend of essential vitamins: </a:t>
            </a:r>
          </a:p>
          <a:p>
            <a:r>
              <a:rPr lang="en-US" sz="1200" kern="1200" dirty="0">
                <a:solidFill>
                  <a:schemeClr val="tx1"/>
                </a:solidFill>
                <a:effectLst/>
                <a:latin typeface="+mn-lt"/>
                <a:ea typeface="+mn-ea"/>
                <a:cs typeface="+mn-cs"/>
              </a:rPr>
              <a:t>Antioxidant vitamins A, C, and E*</a:t>
            </a:r>
          </a:p>
          <a:p>
            <a:r>
              <a:rPr lang="en-US" sz="1200" kern="1200" dirty="0">
                <a:solidFill>
                  <a:schemeClr val="tx1"/>
                </a:solidFill>
                <a:effectLst/>
                <a:latin typeface="+mn-lt"/>
                <a:ea typeface="+mn-ea"/>
                <a:cs typeface="+mn-cs"/>
              </a:rPr>
              <a:t>Energy complex of B vitamins*</a:t>
            </a:r>
          </a:p>
          <a:p>
            <a:r>
              <a:rPr lang="en-US" sz="1200" kern="1200" dirty="0">
                <a:solidFill>
                  <a:schemeClr val="tx1"/>
                </a:solidFill>
                <a:effectLst/>
                <a:latin typeface="+mn-lt"/>
                <a:ea typeface="+mn-ea"/>
                <a:cs typeface="+mn-cs"/>
              </a:rPr>
              <a:t>Natural vitamin D for enhanced bioavailability*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Whole food botanical blend: </a:t>
            </a:r>
            <a:r>
              <a:rPr lang="en-US" sz="1200" kern="1200" dirty="0">
                <a:solidFill>
                  <a:schemeClr val="tx1"/>
                </a:solidFill>
                <a:effectLst/>
                <a:latin typeface="+mn-lt"/>
                <a:ea typeface="+mn-ea"/>
                <a:cs typeface="+mn-cs"/>
              </a:rPr>
              <a:t>Kale, dandelion, parsley, kelp, broccoli, Brussels sprout, cabbage, and spinach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Enzymes to aid in digestion and help with absorption of nutrients*: </a:t>
            </a:r>
            <a:r>
              <a:rPr lang="en-US" sz="1200" kern="1200" dirty="0">
                <a:solidFill>
                  <a:schemeClr val="tx1"/>
                </a:solidFill>
                <a:effectLst/>
                <a:latin typeface="+mn-lt"/>
                <a:ea typeface="+mn-ea"/>
                <a:cs typeface="+mn-cs"/>
              </a:rPr>
              <a:t>Protease, lactase, lipase, amylase, alpha-galactosidase, </a:t>
            </a:r>
            <a:r>
              <a:rPr lang="en-US" sz="1200" kern="1200" dirty="0" err="1">
                <a:solidFill>
                  <a:schemeClr val="tx1"/>
                </a:solidFill>
                <a:effectLst/>
                <a:latin typeface="+mn-lt"/>
                <a:ea typeface="+mn-ea"/>
                <a:cs typeface="+mn-cs"/>
              </a:rPr>
              <a:t>diatase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glucoamylase</a:t>
            </a:r>
            <a:r>
              <a:rPr lang="en-US" sz="1200" kern="1200" dirty="0">
                <a:solidFill>
                  <a:schemeClr val="tx1"/>
                </a:solidFill>
                <a:effectLst/>
                <a:latin typeface="+mn-lt"/>
                <a:ea typeface="+mn-ea"/>
                <a:cs typeface="+mn-cs"/>
              </a:rPr>
              <a:t>, peptidase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Balanced blend of essential minerals: </a:t>
            </a:r>
            <a:r>
              <a:rPr lang="en-US" sz="1200" kern="1200" dirty="0">
                <a:solidFill>
                  <a:schemeClr val="tx1"/>
                </a:solidFill>
                <a:effectLst/>
                <a:latin typeface="+mn-lt"/>
                <a:ea typeface="+mn-ea"/>
                <a:cs typeface="+mn-cs"/>
              </a:rPr>
              <a:t>Calcium, iron, iodine, magnesium, zinc, selenium, copper, manganese, chromium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dōTERRA</a:t>
            </a:r>
            <a:r>
              <a:rPr lang="en-US" sz="1200" b="1" kern="1200" baseline="500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tummy tamer botanical blend: </a:t>
            </a:r>
            <a:r>
              <a:rPr lang="en-US" sz="1200" kern="1200" dirty="0">
                <a:solidFill>
                  <a:schemeClr val="tx1"/>
                </a:solidFill>
                <a:effectLst/>
                <a:latin typeface="+mn-lt"/>
                <a:ea typeface="+mn-ea"/>
                <a:cs typeface="+mn-cs"/>
              </a:rPr>
              <a:t>Peppermint Leaf, Ginger Root, and Caraway Seed extracts</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VMZ uses sodium lauryl sulfate-free vegetable capsules and does not contain genetically modified material.</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E265F7-395E-314D-818E-B623665B0F83}" type="slidenum">
              <a:rPr lang="en-US" smtClean="0"/>
              <a:t>3</a:t>
            </a:fld>
            <a:endParaRPr lang="en-US"/>
          </a:p>
        </p:txBody>
      </p:sp>
    </p:spTree>
    <p:extLst>
      <p:ext uri="{BB962C8B-B14F-4D97-AF65-F5344CB8AC3E}">
        <p14:creationId xmlns:p14="http://schemas.microsoft.com/office/powerpoint/2010/main" val="3754685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 </a:t>
            </a:r>
            <a:r>
              <a:rPr lang="en-US" sz="1200" i="1" kern="1200" dirty="0">
                <a:solidFill>
                  <a:schemeClr val="tx1"/>
                </a:solidFill>
                <a:effectLst/>
                <a:latin typeface="+mn-lt"/>
                <a:ea typeface="+mn-ea"/>
                <a:cs typeface="+mn-cs"/>
              </a:rPr>
              <a:t>Read through each of the benefits on this slide to give audience members a review of each of the Microplex VMz</a:t>
            </a:r>
            <a:r>
              <a:rPr lang="en-US" sz="1200" i="1" kern="1200" baseline="500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benefits.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so many powerhouse ingredients and desirable benefits, it is easy to see why </a:t>
            </a:r>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VMz</a:t>
            </a:r>
            <a:r>
              <a:rPr lang="en-US" sz="1200" kern="1200" baseline="5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a must-have product in the Lifelong Vitality Program. </a:t>
            </a:r>
          </a:p>
        </p:txBody>
      </p:sp>
      <p:sp>
        <p:nvSpPr>
          <p:cNvPr id="4" name="Slide Number Placeholder 3"/>
          <p:cNvSpPr>
            <a:spLocks noGrp="1"/>
          </p:cNvSpPr>
          <p:nvPr>
            <p:ph type="sldNum" sz="quarter" idx="10"/>
          </p:nvPr>
        </p:nvSpPr>
        <p:spPr/>
        <p:txBody>
          <a:bodyPr/>
          <a:lstStyle/>
          <a:p>
            <a:fld id="{BCE265F7-395E-314D-818E-B623665B0F83}" type="slidenum">
              <a:rPr lang="en-US" smtClean="0"/>
              <a:t>4</a:t>
            </a:fld>
            <a:endParaRPr lang="en-US"/>
          </a:p>
        </p:txBody>
      </p:sp>
    </p:spTree>
    <p:extLst>
      <p:ext uri="{BB962C8B-B14F-4D97-AF65-F5344CB8AC3E}">
        <p14:creationId xmlns:p14="http://schemas.microsoft.com/office/powerpoint/2010/main" val="2631896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Vegan </a:t>
            </a:r>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VMz</a:t>
            </a:r>
            <a:r>
              <a:rPr lang="en-US" sz="1200" kern="1200" dirty="0">
                <a:solidFill>
                  <a:schemeClr val="tx1"/>
                </a:solidFill>
                <a:effectLst/>
                <a:latin typeface="+mn-lt"/>
                <a:ea typeface="+mn-ea"/>
                <a:cs typeface="+mn-cs"/>
              </a:rPr>
              <a:t> offers the same benefits of </a:t>
            </a:r>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VMz</a:t>
            </a:r>
            <a:r>
              <a:rPr lang="en-US" sz="1200" kern="1200" dirty="0">
                <a:solidFill>
                  <a:schemeClr val="tx1"/>
                </a:solidFill>
                <a:effectLst/>
                <a:latin typeface="+mn-lt"/>
                <a:ea typeface="+mn-ea"/>
                <a:cs typeface="+mn-cs"/>
              </a:rPr>
              <a:t>, but is sourced from vegan-friendly sources. This complex still includes the vitamins and minerals found in the original </a:t>
            </a:r>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VMz</a:t>
            </a:r>
            <a:r>
              <a:rPr lang="en-US" sz="1200" kern="1200" dirty="0">
                <a:solidFill>
                  <a:schemeClr val="tx1"/>
                </a:solidFill>
                <a:effectLst/>
                <a:latin typeface="+mn-lt"/>
                <a:ea typeface="+mn-ea"/>
                <a:cs typeface="+mn-cs"/>
              </a:rPr>
              <a:t> formula, as well as the dōTERRA tummy tamer blend, and a vegan-friendly patented glycoprotein matrix to help enhance bioavailability.* The Vegan </a:t>
            </a:r>
            <a:r>
              <a:rPr lang="en-US" sz="1200" kern="1200" dirty="0" err="1">
                <a:solidFill>
                  <a:schemeClr val="tx1"/>
                </a:solidFill>
                <a:effectLst/>
                <a:latin typeface="+mn-lt"/>
                <a:ea typeface="+mn-ea"/>
                <a:cs typeface="+mn-cs"/>
              </a:rPr>
              <a:t>Microplex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VMz</a:t>
            </a:r>
            <a:r>
              <a:rPr lang="en-US" sz="1200" kern="1200" dirty="0">
                <a:solidFill>
                  <a:schemeClr val="tx1"/>
                </a:solidFill>
                <a:effectLst/>
                <a:latin typeface="+mn-lt"/>
                <a:ea typeface="+mn-ea"/>
                <a:cs typeface="+mn-cs"/>
              </a:rPr>
              <a:t> formula is encapsulated in sulfate-free vegetable capsules, and doesn’t contain any genetically modified material. </a:t>
            </a:r>
          </a:p>
        </p:txBody>
      </p:sp>
      <p:sp>
        <p:nvSpPr>
          <p:cNvPr id="4" name="Slide Number Placeholder 3"/>
          <p:cNvSpPr>
            <a:spLocks noGrp="1"/>
          </p:cNvSpPr>
          <p:nvPr>
            <p:ph type="sldNum" sz="quarter" idx="10"/>
          </p:nvPr>
        </p:nvSpPr>
        <p:spPr/>
        <p:txBody>
          <a:bodyPr/>
          <a:lstStyle/>
          <a:p>
            <a:fld id="{BCE265F7-395E-314D-818E-B623665B0F83}" type="slidenum">
              <a:rPr lang="en-US" smtClean="0"/>
              <a:t>5</a:t>
            </a:fld>
            <a:endParaRPr lang="en-US"/>
          </a:p>
        </p:txBody>
      </p:sp>
    </p:spTree>
    <p:extLst>
      <p:ext uri="{BB962C8B-B14F-4D97-AF65-F5344CB8AC3E}">
        <p14:creationId xmlns:p14="http://schemas.microsoft.com/office/powerpoint/2010/main" val="398405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6E4B68-F9E4-4915-95E4-0F3B63116014}" type="datetime1">
              <a:rPr lang="en-US" smtClean="0"/>
              <a:t>8/9/2019</a:t>
            </a:fld>
            <a:endParaRPr lang="en-US"/>
          </a:p>
        </p:txBody>
      </p:sp>
      <p:sp>
        <p:nvSpPr>
          <p:cNvPr id="5" name="Footer Placeholder 4"/>
          <p:cNvSpPr>
            <a:spLocks noGrp="1"/>
          </p:cNvSpPr>
          <p:nvPr>
            <p:ph type="ftr" sz="quarter" idx="11"/>
          </p:nvPr>
        </p:nvSpPr>
        <p:spPr/>
        <p:txBody>
          <a:bodyPr/>
          <a:lstStyle/>
          <a:p>
            <a:r>
              <a:rPr lang="en-US"/>
              <a:t>https://www.livewellwithmichelle.org/wellness</a:t>
            </a:r>
          </a:p>
        </p:txBody>
      </p:sp>
      <p:sp>
        <p:nvSpPr>
          <p:cNvPr id="6" name="Slide Number Placeholder 5"/>
          <p:cNvSpPr>
            <a:spLocks noGrp="1"/>
          </p:cNvSpPr>
          <p:nvPr>
            <p:ph type="sldNum" sz="quarter" idx="12"/>
          </p:nvPr>
        </p:nvSpPr>
        <p:spPr/>
        <p:txBody>
          <a:bodyPr/>
          <a:lstStyle/>
          <a:p>
            <a:fld id="{CA66898F-56DF-C645-9DF5-C5C31D9E0301}" type="slidenum">
              <a:rPr lang="en-US" smtClean="0"/>
              <a:t>‹#›</a:t>
            </a:fld>
            <a:endParaRPr lang="en-US"/>
          </a:p>
        </p:txBody>
      </p:sp>
    </p:spTree>
    <p:extLst>
      <p:ext uri="{BB962C8B-B14F-4D97-AF65-F5344CB8AC3E}">
        <p14:creationId xmlns:p14="http://schemas.microsoft.com/office/powerpoint/2010/main" val="99806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E21400-744F-4FD3-AF76-F146EACCBB3B}" type="datetime1">
              <a:rPr lang="en-US" smtClean="0"/>
              <a:t>8/9/2019</a:t>
            </a:fld>
            <a:endParaRPr lang="en-US"/>
          </a:p>
        </p:txBody>
      </p:sp>
      <p:sp>
        <p:nvSpPr>
          <p:cNvPr id="5" name="Footer Placeholder 4"/>
          <p:cNvSpPr>
            <a:spLocks noGrp="1"/>
          </p:cNvSpPr>
          <p:nvPr>
            <p:ph type="ftr" sz="quarter" idx="11"/>
          </p:nvPr>
        </p:nvSpPr>
        <p:spPr/>
        <p:txBody>
          <a:bodyPr/>
          <a:lstStyle/>
          <a:p>
            <a:r>
              <a:rPr lang="en-US"/>
              <a:t>https://www.livewellwithmichelle.org/wellness</a:t>
            </a:r>
          </a:p>
        </p:txBody>
      </p:sp>
      <p:sp>
        <p:nvSpPr>
          <p:cNvPr id="6" name="Slide Number Placeholder 5"/>
          <p:cNvSpPr>
            <a:spLocks noGrp="1"/>
          </p:cNvSpPr>
          <p:nvPr>
            <p:ph type="sldNum" sz="quarter" idx="12"/>
          </p:nvPr>
        </p:nvSpPr>
        <p:spPr/>
        <p:txBody>
          <a:bodyPr/>
          <a:lstStyle/>
          <a:p>
            <a:fld id="{CA66898F-56DF-C645-9DF5-C5C31D9E0301}" type="slidenum">
              <a:rPr lang="en-US" smtClean="0"/>
              <a:t>‹#›</a:t>
            </a:fld>
            <a:endParaRPr lang="en-US"/>
          </a:p>
        </p:txBody>
      </p:sp>
    </p:spTree>
    <p:extLst>
      <p:ext uri="{BB962C8B-B14F-4D97-AF65-F5344CB8AC3E}">
        <p14:creationId xmlns:p14="http://schemas.microsoft.com/office/powerpoint/2010/main" val="127436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34F904-DD5F-446C-986B-81281402B4CF}" type="datetime1">
              <a:rPr lang="en-US" smtClean="0"/>
              <a:t>8/9/2019</a:t>
            </a:fld>
            <a:endParaRPr lang="en-US"/>
          </a:p>
        </p:txBody>
      </p:sp>
      <p:sp>
        <p:nvSpPr>
          <p:cNvPr id="5" name="Footer Placeholder 4"/>
          <p:cNvSpPr>
            <a:spLocks noGrp="1"/>
          </p:cNvSpPr>
          <p:nvPr>
            <p:ph type="ftr" sz="quarter" idx="11"/>
          </p:nvPr>
        </p:nvSpPr>
        <p:spPr/>
        <p:txBody>
          <a:bodyPr/>
          <a:lstStyle/>
          <a:p>
            <a:r>
              <a:rPr lang="en-US"/>
              <a:t>https://www.livewellwithmichelle.org/wellness</a:t>
            </a:r>
          </a:p>
        </p:txBody>
      </p:sp>
      <p:sp>
        <p:nvSpPr>
          <p:cNvPr id="6" name="Slide Number Placeholder 5"/>
          <p:cNvSpPr>
            <a:spLocks noGrp="1"/>
          </p:cNvSpPr>
          <p:nvPr>
            <p:ph type="sldNum" sz="quarter" idx="12"/>
          </p:nvPr>
        </p:nvSpPr>
        <p:spPr/>
        <p:txBody>
          <a:bodyPr/>
          <a:lstStyle/>
          <a:p>
            <a:fld id="{CA66898F-56DF-C645-9DF5-C5C31D9E0301}" type="slidenum">
              <a:rPr lang="en-US" smtClean="0"/>
              <a:t>‹#›</a:t>
            </a:fld>
            <a:endParaRPr lang="en-US"/>
          </a:p>
        </p:txBody>
      </p:sp>
    </p:spTree>
    <p:extLst>
      <p:ext uri="{BB962C8B-B14F-4D97-AF65-F5344CB8AC3E}">
        <p14:creationId xmlns:p14="http://schemas.microsoft.com/office/powerpoint/2010/main" val="135158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79C801-75D3-4BFC-96D5-F8800EE21CD6}" type="datetime1">
              <a:rPr lang="en-US" smtClean="0"/>
              <a:t>8/9/2019</a:t>
            </a:fld>
            <a:endParaRPr lang="en-US"/>
          </a:p>
        </p:txBody>
      </p:sp>
      <p:sp>
        <p:nvSpPr>
          <p:cNvPr id="5" name="Footer Placeholder 4"/>
          <p:cNvSpPr>
            <a:spLocks noGrp="1"/>
          </p:cNvSpPr>
          <p:nvPr>
            <p:ph type="ftr" sz="quarter" idx="11"/>
          </p:nvPr>
        </p:nvSpPr>
        <p:spPr/>
        <p:txBody>
          <a:bodyPr/>
          <a:lstStyle/>
          <a:p>
            <a:r>
              <a:rPr lang="en-US"/>
              <a:t>https://www.livewellwithmichelle.org/wellness</a:t>
            </a:r>
          </a:p>
        </p:txBody>
      </p:sp>
      <p:sp>
        <p:nvSpPr>
          <p:cNvPr id="6" name="Slide Number Placeholder 5"/>
          <p:cNvSpPr>
            <a:spLocks noGrp="1"/>
          </p:cNvSpPr>
          <p:nvPr>
            <p:ph type="sldNum" sz="quarter" idx="12"/>
          </p:nvPr>
        </p:nvSpPr>
        <p:spPr/>
        <p:txBody>
          <a:bodyPr/>
          <a:lstStyle/>
          <a:p>
            <a:fld id="{CA66898F-56DF-C645-9DF5-C5C31D9E0301}" type="slidenum">
              <a:rPr lang="en-US" smtClean="0"/>
              <a:t>‹#›</a:t>
            </a:fld>
            <a:endParaRPr lang="en-US"/>
          </a:p>
        </p:txBody>
      </p:sp>
    </p:spTree>
    <p:extLst>
      <p:ext uri="{BB962C8B-B14F-4D97-AF65-F5344CB8AC3E}">
        <p14:creationId xmlns:p14="http://schemas.microsoft.com/office/powerpoint/2010/main" val="1811369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8E01CA-F9DD-4D0F-9D7F-074A9FDF0F46}" type="datetime1">
              <a:rPr lang="en-US" smtClean="0"/>
              <a:t>8/9/2019</a:t>
            </a:fld>
            <a:endParaRPr lang="en-US"/>
          </a:p>
        </p:txBody>
      </p:sp>
      <p:sp>
        <p:nvSpPr>
          <p:cNvPr id="5" name="Footer Placeholder 4"/>
          <p:cNvSpPr>
            <a:spLocks noGrp="1"/>
          </p:cNvSpPr>
          <p:nvPr>
            <p:ph type="ftr" sz="quarter" idx="11"/>
          </p:nvPr>
        </p:nvSpPr>
        <p:spPr/>
        <p:txBody>
          <a:bodyPr/>
          <a:lstStyle/>
          <a:p>
            <a:r>
              <a:rPr lang="en-US"/>
              <a:t>https://www.livewellwithmichelle.org/wellness</a:t>
            </a:r>
          </a:p>
        </p:txBody>
      </p:sp>
      <p:sp>
        <p:nvSpPr>
          <p:cNvPr id="6" name="Slide Number Placeholder 5"/>
          <p:cNvSpPr>
            <a:spLocks noGrp="1"/>
          </p:cNvSpPr>
          <p:nvPr>
            <p:ph type="sldNum" sz="quarter" idx="12"/>
          </p:nvPr>
        </p:nvSpPr>
        <p:spPr/>
        <p:txBody>
          <a:bodyPr/>
          <a:lstStyle/>
          <a:p>
            <a:fld id="{CA66898F-56DF-C645-9DF5-C5C31D9E0301}" type="slidenum">
              <a:rPr lang="en-US" smtClean="0"/>
              <a:t>‹#›</a:t>
            </a:fld>
            <a:endParaRPr lang="en-US"/>
          </a:p>
        </p:txBody>
      </p:sp>
    </p:spTree>
    <p:extLst>
      <p:ext uri="{BB962C8B-B14F-4D97-AF65-F5344CB8AC3E}">
        <p14:creationId xmlns:p14="http://schemas.microsoft.com/office/powerpoint/2010/main" val="951426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E14A33-5A9E-4DD7-91DD-BB392D121649}" type="datetime1">
              <a:rPr lang="en-US" smtClean="0"/>
              <a:t>8/9/2019</a:t>
            </a:fld>
            <a:endParaRPr lang="en-US"/>
          </a:p>
        </p:txBody>
      </p:sp>
      <p:sp>
        <p:nvSpPr>
          <p:cNvPr id="6" name="Footer Placeholder 5"/>
          <p:cNvSpPr>
            <a:spLocks noGrp="1"/>
          </p:cNvSpPr>
          <p:nvPr>
            <p:ph type="ftr" sz="quarter" idx="11"/>
          </p:nvPr>
        </p:nvSpPr>
        <p:spPr/>
        <p:txBody>
          <a:bodyPr/>
          <a:lstStyle/>
          <a:p>
            <a:r>
              <a:rPr lang="en-US"/>
              <a:t>https://www.livewellwithmichelle.org/wellness</a:t>
            </a:r>
          </a:p>
        </p:txBody>
      </p:sp>
      <p:sp>
        <p:nvSpPr>
          <p:cNvPr id="7" name="Slide Number Placeholder 6"/>
          <p:cNvSpPr>
            <a:spLocks noGrp="1"/>
          </p:cNvSpPr>
          <p:nvPr>
            <p:ph type="sldNum" sz="quarter" idx="12"/>
          </p:nvPr>
        </p:nvSpPr>
        <p:spPr/>
        <p:txBody>
          <a:bodyPr/>
          <a:lstStyle/>
          <a:p>
            <a:fld id="{CA66898F-56DF-C645-9DF5-C5C31D9E0301}" type="slidenum">
              <a:rPr lang="en-US" smtClean="0"/>
              <a:t>‹#›</a:t>
            </a:fld>
            <a:endParaRPr lang="en-US"/>
          </a:p>
        </p:txBody>
      </p:sp>
    </p:spTree>
    <p:extLst>
      <p:ext uri="{BB962C8B-B14F-4D97-AF65-F5344CB8AC3E}">
        <p14:creationId xmlns:p14="http://schemas.microsoft.com/office/powerpoint/2010/main" val="464823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2BB8E3-3A40-448D-A87C-2D451E5136BA}" type="datetime1">
              <a:rPr lang="en-US" smtClean="0"/>
              <a:t>8/9/2019</a:t>
            </a:fld>
            <a:endParaRPr lang="en-US"/>
          </a:p>
        </p:txBody>
      </p:sp>
      <p:sp>
        <p:nvSpPr>
          <p:cNvPr id="8" name="Footer Placeholder 7"/>
          <p:cNvSpPr>
            <a:spLocks noGrp="1"/>
          </p:cNvSpPr>
          <p:nvPr>
            <p:ph type="ftr" sz="quarter" idx="11"/>
          </p:nvPr>
        </p:nvSpPr>
        <p:spPr/>
        <p:txBody>
          <a:bodyPr/>
          <a:lstStyle/>
          <a:p>
            <a:r>
              <a:rPr lang="en-US"/>
              <a:t>https://www.livewellwithmichelle.org/wellness</a:t>
            </a:r>
          </a:p>
        </p:txBody>
      </p:sp>
      <p:sp>
        <p:nvSpPr>
          <p:cNvPr id="9" name="Slide Number Placeholder 8"/>
          <p:cNvSpPr>
            <a:spLocks noGrp="1"/>
          </p:cNvSpPr>
          <p:nvPr>
            <p:ph type="sldNum" sz="quarter" idx="12"/>
          </p:nvPr>
        </p:nvSpPr>
        <p:spPr/>
        <p:txBody>
          <a:bodyPr/>
          <a:lstStyle/>
          <a:p>
            <a:fld id="{CA66898F-56DF-C645-9DF5-C5C31D9E0301}" type="slidenum">
              <a:rPr lang="en-US" smtClean="0"/>
              <a:t>‹#›</a:t>
            </a:fld>
            <a:endParaRPr lang="en-US"/>
          </a:p>
        </p:txBody>
      </p:sp>
    </p:spTree>
    <p:extLst>
      <p:ext uri="{BB962C8B-B14F-4D97-AF65-F5344CB8AC3E}">
        <p14:creationId xmlns:p14="http://schemas.microsoft.com/office/powerpoint/2010/main" val="1897851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2DBEB4-6E52-4726-BDAC-D26DB1F13512}" type="datetime1">
              <a:rPr lang="en-US" smtClean="0"/>
              <a:t>8/9/2019</a:t>
            </a:fld>
            <a:endParaRPr lang="en-US"/>
          </a:p>
        </p:txBody>
      </p:sp>
      <p:sp>
        <p:nvSpPr>
          <p:cNvPr id="4" name="Footer Placeholder 3"/>
          <p:cNvSpPr>
            <a:spLocks noGrp="1"/>
          </p:cNvSpPr>
          <p:nvPr>
            <p:ph type="ftr" sz="quarter" idx="11"/>
          </p:nvPr>
        </p:nvSpPr>
        <p:spPr/>
        <p:txBody>
          <a:bodyPr/>
          <a:lstStyle/>
          <a:p>
            <a:r>
              <a:rPr lang="en-US"/>
              <a:t>https://www.livewellwithmichelle.org/wellness</a:t>
            </a:r>
          </a:p>
        </p:txBody>
      </p:sp>
      <p:sp>
        <p:nvSpPr>
          <p:cNvPr id="5" name="Slide Number Placeholder 4"/>
          <p:cNvSpPr>
            <a:spLocks noGrp="1"/>
          </p:cNvSpPr>
          <p:nvPr>
            <p:ph type="sldNum" sz="quarter" idx="12"/>
          </p:nvPr>
        </p:nvSpPr>
        <p:spPr/>
        <p:txBody>
          <a:bodyPr/>
          <a:lstStyle/>
          <a:p>
            <a:fld id="{CA66898F-56DF-C645-9DF5-C5C31D9E0301}" type="slidenum">
              <a:rPr lang="en-US" smtClean="0"/>
              <a:t>‹#›</a:t>
            </a:fld>
            <a:endParaRPr lang="en-US"/>
          </a:p>
        </p:txBody>
      </p:sp>
    </p:spTree>
    <p:extLst>
      <p:ext uri="{BB962C8B-B14F-4D97-AF65-F5344CB8AC3E}">
        <p14:creationId xmlns:p14="http://schemas.microsoft.com/office/powerpoint/2010/main" val="613971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C3A41-0E21-4271-B261-C182D163CF43}" type="datetime1">
              <a:rPr lang="en-US" smtClean="0"/>
              <a:t>8/9/2019</a:t>
            </a:fld>
            <a:endParaRPr lang="en-US"/>
          </a:p>
        </p:txBody>
      </p:sp>
      <p:sp>
        <p:nvSpPr>
          <p:cNvPr id="3" name="Footer Placeholder 2"/>
          <p:cNvSpPr>
            <a:spLocks noGrp="1"/>
          </p:cNvSpPr>
          <p:nvPr>
            <p:ph type="ftr" sz="quarter" idx="11"/>
          </p:nvPr>
        </p:nvSpPr>
        <p:spPr/>
        <p:txBody>
          <a:bodyPr/>
          <a:lstStyle/>
          <a:p>
            <a:r>
              <a:rPr lang="en-US"/>
              <a:t>https://www.livewellwithmichelle.org/wellness</a:t>
            </a:r>
          </a:p>
        </p:txBody>
      </p:sp>
      <p:sp>
        <p:nvSpPr>
          <p:cNvPr id="4" name="Slide Number Placeholder 3"/>
          <p:cNvSpPr>
            <a:spLocks noGrp="1"/>
          </p:cNvSpPr>
          <p:nvPr>
            <p:ph type="sldNum" sz="quarter" idx="12"/>
          </p:nvPr>
        </p:nvSpPr>
        <p:spPr/>
        <p:txBody>
          <a:bodyPr/>
          <a:lstStyle/>
          <a:p>
            <a:fld id="{CA66898F-56DF-C645-9DF5-C5C31D9E0301}" type="slidenum">
              <a:rPr lang="en-US" smtClean="0"/>
              <a:t>‹#›</a:t>
            </a:fld>
            <a:endParaRPr lang="en-US"/>
          </a:p>
        </p:txBody>
      </p:sp>
    </p:spTree>
    <p:extLst>
      <p:ext uri="{BB962C8B-B14F-4D97-AF65-F5344CB8AC3E}">
        <p14:creationId xmlns:p14="http://schemas.microsoft.com/office/powerpoint/2010/main" val="364295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B508B2-04DE-4351-A51E-50EED85799BB}" type="datetime1">
              <a:rPr lang="en-US" smtClean="0"/>
              <a:t>8/9/2019</a:t>
            </a:fld>
            <a:endParaRPr lang="en-US"/>
          </a:p>
        </p:txBody>
      </p:sp>
      <p:sp>
        <p:nvSpPr>
          <p:cNvPr id="6" name="Footer Placeholder 5"/>
          <p:cNvSpPr>
            <a:spLocks noGrp="1"/>
          </p:cNvSpPr>
          <p:nvPr>
            <p:ph type="ftr" sz="quarter" idx="11"/>
          </p:nvPr>
        </p:nvSpPr>
        <p:spPr/>
        <p:txBody>
          <a:bodyPr/>
          <a:lstStyle/>
          <a:p>
            <a:r>
              <a:rPr lang="en-US"/>
              <a:t>https://www.livewellwithmichelle.org/wellness</a:t>
            </a:r>
          </a:p>
        </p:txBody>
      </p:sp>
      <p:sp>
        <p:nvSpPr>
          <p:cNvPr id="7" name="Slide Number Placeholder 6"/>
          <p:cNvSpPr>
            <a:spLocks noGrp="1"/>
          </p:cNvSpPr>
          <p:nvPr>
            <p:ph type="sldNum" sz="quarter" idx="12"/>
          </p:nvPr>
        </p:nvSpPr>
        <p:spPr/>
        <p:txBody>
          <a:bodyPr/>
          <a:lstStyle/>
          <a:p>
            <a:fld id="{CA66898F-56DF-C645-9DF5-C5C31D9E0301}" type="slidenum">
              <a:rPr lang="en-US" smtClean="0"/>
              <a:t>‹#›</a:t>
            </a:fld>
            <a:endParaRPr lang="en-US"/>
          </a:p>
        </p:txBody>
      </p:sp>
    </p:spTree>
    <p:extLst>
      <p:ext uri="{BB962C8B-B14F-4D97-AF65-F5344CB8AC3E}">
        <p14:creationId xmlns:p14="http://schemas.microsoft.com/office/powerpoint/2010/main" val="233918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F10972-135C-4B83-925D-7DF3BFF483C4}" type="datetime1">
              <a:rPr lang="en-US" smtClean="0"/>
              <a:t>8/9/2019</a:t>
            </a:fld>
            <a:endParaRPr lang="en-US"/>
          </a:p>
        </p:txBody>
      </p:sp>
      <p:sp>
        <p:nvSpPr>
          <p:cNvPr id="6" name="Footer Placeholder 5"/>
          <p:cNvSpPr>
            <a:spLocks noGrp="1"/>
          </p:cNvSpPr>
          <p:nvPr>
            <p:ph type="ftr" sz="quarter" idx="11"/>
          </p:nvPr>
        </p:nvSpPr>
        <p:spPr/>
        <p:txBody>
          <a:bodyPr/>
          <a:lstStyle/>
          <a:p>
            <a:r>
              <a:rPr lang="en-US"/>
              <a:t>https://www.livewellwithmichelle.org/wellness</a:t>
            </a:r>
          </a:p>
        </p:txBody>
      </p:sp>
      <p:sp>
        <p:nvSpPr>
          <p:cNvPr id="7" name="Slide Number Placeholder 6"/>
          <p:cNvSpPr>
            <a:spLocks noGrp="1"/>
          </p:cNvSpPr>
          <p:nvPr>
            <p:ph type="sldNum" sz="quarter" idx="12"/>
          </p:nvPr>
        </p:nvSpPr>
        <p:spPr/>
        <p:txBody>
          <a:bodyPr/>
          <a:lstStyle/>
          <a:p>
            <a:fld id="{CA66898F-56DF-C645-9DF5-C5C31D9E0301}" type="slidenum">
              <a:rPr lang="en-US" smtClean="0"/>
              <a:t>‹#›</a:t>
            </a:fld>
            <a:endParaRPr lang="en-US"/>
          </a:p>
        </p:txBody>
      </p:sp>
    </p:spTree>
    <p:extLst>
      <p:ext uri="{BB962C8B-B14F-4D97-AF65-F5344CB8AC3E}">
        <p14:creationId xmlns:p14="http://schemas.microsoft.com/office/powerpoint/2010/main" val="1574113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4FF58-AABE-4406-ADF8-47273FF674A3}" type="datetime1">
              <a:rPr lang="en-US" smtClean="0"/>
              <a:t>8/9/2019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https://www.livewellwithmichelle.org/wellness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6898F-56DF-C645-9DF5-C5C31D9E0301}" type="slidenum">
              <a:rPr lang="en-US" smtClean="0"/>
              <a:t>‹#›</a:t>
            </a:fld>
            <a:endParaRPr lang="en-US"/>
          </a:p>
        </p:txBody>
      </p:sp>
    </p:spTree>
    <p:extLst>
      <p:ext uri="{BB962C8B-B14F-4D97-AF65-F5344CB8AC3E}">
        <p14:creationId xmlns:p14="http://schemas.microsoft.com/office/powerpoint/2010/main" val="562133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321494"/>
            <a:ext cx="12192000" cy="1314060"/>
          </a:xfrm>
          <a:prstGeom prst="rect">
            <a:avLst/>
          </a:prstGeom>
        </p:spPr>
        <p:txBody>
          <a:bodyPr lIns="0" tIns="0" rIns="0" bIns="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600" dirty="0" err="1">
                <a:solidFill>
                  <a:schemeClr val="tx1">
                    <a:lumMod val="50000"/>
                    <a:lumOff val="50000"/>
                  </a:schemeClr>
                </a:solidFill>
                <a:latin typeface="Arial" panose="020B0604020202020204" pitchFamily="34" charset="0"/>
                <a:ea typeface="Raleway" charset="0"/>
                <a:cs typeface="Arial" panose="020B0604020202020204" pitchFamily="34" charset="0"/>
              </a:rPr>
              <a:t>Microplex</a:t>
            </a:r>
            <a:r>
              <a:rPr lang="en-US" sz="5600" dirty="0">
                <a:solidFill>
                  <a:schemeClr val="tx1">
                    <a:lumMod val="50000"/>
                    <a:lumOff val="50000"/>
                  </a:schemeClr>
                </a:solidFill>
                <a:latin typeface="Arial" panose="020B0604020202020204" pitchFamily="34" charset="0"/>
                <a:ea typeface="Raleway" charset="0"/>
                <a:cs typeface="Arial" panose="020B0604020202020204" pitchFamily="34" charset="0"/>
              </a:rPr>
              <a:t> </a:t>
            </a:r>
            <a:r>
              <a:rPr lang="en-US" sz="5600" dirty="0" err="1">
                <a:solidFill>
                  <a:schemeClr val="tx1">
                    <a:lumMod val="50000"/>
                    <a:lumOff val="50000"/>
                  </a:schemeClr>
                </a:solidFill>
                <a:latin typeface="Arial" panose="020B0604020202020204" pitchFamily="34" charset="0"/>
                <a:ea typeface="Raleway" charset="0"/>
                <a:cs typeface="Arial" panose="020B0604020202020204" pitchFamily="34" charset="0"/>
              </a:rPr>
              <a:t>VMz</a:t>
            </a:r>
            <a:r>
              <a:rPr lang="en-US" sz="2800" baseline="70000" dirty="0">
                <a:solidFill>
                  <a:prstClr val="black">
                    <a:lumMod val="50000"/>
                    <a:lumOff val="50000"/>
                  </a:prstClr>
                </a:solidFill>
                <a:latin typeface="Arial" panose="020B0604020202020204" pitchFamily="34" charset="0"/>
                <a:ea typeface="Raleway" charset="0"/>
                <a:cs typeface="Arial" panose="020B0604020202020204" pitchFamily="34" charset="0"/>
              </a:rPr>
              <a:t> </a:t>
            </a:r>
            <a:r>
              <a:rPr lang="en-US" sz="3600" baseline="80000" dirty="0">
                <a:solidFill>
                  <a:schemeClr val="tx1">
                    <a:lumMod val="50000"/>
                    <a:lumOff val="50000"/>
                  </a:schemeClr>
                </a:solidFill>
                <a:latin typeface="Arial" panose="020B0604020202020204" pitchFamily="34" charset="0"/>
                <a:ea typeface="Raleway" charset="0"/>
                <a:cs typeface="Arial" panose="020B0604020202020204" pitchFamily="34" charset="0"/>
              </a:rPr>
              <a:t>®</a:t>
            </a:r>
            <a:endParaRPr lang="en-US" sz="5600" spc="60" dirty="0">
              <a:solidFill>
                <a:schemeClr val="tx1">
                  <a:lumMod val="50000"/>
                  <a:lumOff val="50000"/>
                </a:schemeClr>
              </a:solidFill>
              <a:latin typeface="Arial" panose="020B0604020202020204" pitchFamily="34" charset="0"/>
              <a:ea typeface="Raleway" charset="0"/>
              <a:cs typeface="Arial" panose="020B0604020202020204" pitchFamily="34" charset="0"/>
            </a:endParaRPr>
          </a:p>
        </p:txBody>
      </p:sp>
      <p:sp>
        <p:nvSpPr>
          <p:cNvPr id="6" name="Content Placeholder 2"/>
          <p:cNvSpPr txBox="1">
            <a:spLocks/>
          </p:cNvSpPr>
          <p:nvPr/>
        </p:nvSpPr>
        <p:spPr>
          <a:xfrm>
            <a:off x="5416952" y="1638221"/>
            <a:ext cx="6516225" cy="45938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b="1" dirty="0" err="1">
                <a:solidFill>
                  <a:schemeClr val="bg1">
                    <a:lumMod val="65000"/>
                  </a:schemeClr>
                </a:solidFill>
                <a:latin typeface="Arial" panose="020B0604020202020204" pitchFamily="34" charset="0"/>
                <a:ea typeface="Raleway" charset="0"/>
                <a:cs typeface="Arial" panose="020B0604020202020204" pitchFamily="34" charset="0"/>
              </a:rPr>
              <a:t>Microplex</a:t>
            </a:r>
            <a:r>
              <a:rPr lang="en-US" b="1" dirty="0">
                <a:solidFill>
                  <a:schemeClr val="bg1">
                    <a:lumMod val="65000"/>
                  </a:schemeClr>
                </a:solidFill>
                <a:latin typeface="Arial" panose="020B0604020202020204" pitchFamily="34" charset="0"/>
                <a:ea typeface="Raleway" charset="0"/>
                <a:cs typeface="Arial" panose="020B0604020202020204" pitchFamily="34" charset="0"/>
              </a:rPr>
              <a:t> </a:t>
            </a:r>
            <a:r>
              <a:rPr lang="en-US" dirty="0">
                <a:solidFill>
                  <a:schemeClr val="bg1">
                    <a:lumMod val="65000"/>
                  </a:schemeClr>
                </a:solidFill>
                <a:latin typeface="Arial" panose="020B0604020202020204" pitchFamily="34" charset="0"/>
                <a:ea typeface="Raleway" charset="0"/>
                <a:cs typeface="Arial" panose="020B0604020202020204" pitchFamily="34" charset="0"/>
              </a:rPr>
              <a:t>– a combination of the words “micronutrient” and “complex”</a:t>
            </a:r>
          </a:p>
          <a:p>
            <a:pPr algn="l">
              <a:lnSpc>
                <a:spcPct val="100000"/>
              </a:lnSpc>
            </a:pPr>
            <a:r>
              <a:rPr lang="en-US" b="1" dirty="0">
                <a:solidFill>
                  <a:schemeClr val="bg1">
                    <a:lumMod val="65000"/>
                  </a:schemeClr>
                </a:solidFill>
                <a:latin typeface="Arial" panose="020B0604020202020204" pitchFamily="34" charset="0"/>
                <a:ea typeface="Raleway" charset="0"/>
                <a:cs typeface="Arial" panose="020B0604020202020204" pitchFamily="34" charset="0"/>
              </a:rPr>
              <a:t>VM </a:t>
            </a:r>
            <a:r>
              <a:rPr lang="en-US" dirty="0">
                <a:solidFill>
                  <a:schemeClr val="bg1">
                    <a:lumMod val="65000"/>
                  </a:schemeClr>
                </a:solidFill>
                <a:latin typeface="Arial" panose="020B0604020202020204" pitchFamily="34" charset="0"/>
                <a:ea typeface="Raleway" charset="0"/>
                <a:cs typeface="Arial" panose="020B0604020202020204" pitchFamily="34" charset="0"/>
              </a:rPr>
              <a:t>– stands for “vitamins” and “minerals”</a:t>
            </a:r>
          </a:p>
          <a:p>
            <a:pPr algn="l">
              <a:lnSpc>
                <a:spcPct val="100000"/>
              </a:lnSpc>
            </a:pPr>
            <a:r>
              <a:rPr lang="en-US" b="1" dirty="0">
                <a:solidFill>
                  <a:schemeClr val="bg1">
                    <a:lumMod val="65000"/>
                  </a:schemeClr>
                </a:solidFill>
                <a:latin typeface="Arial" panose="020B0604020202020204" pitchFamily="34" charset="0"/>
                <a:ea typeface="Raleway" charset="0"/>
                <a:cs typeface="Arial" panose="020B0604020202020204" pitchFamily="34" charset="0"/>
              </a:rPr>
              <a:t>z </a:t>
            </a:r>
            <a:r>
              <a:rPr lang="en-US" dirty="0">
                <a:solidFill>
                  <a:schemeClr val="bg1">
                    <a:lumMod val="65000"/>
                  </a:schemeClr>
                </a:solidFill>
                <a:latin typeface="Arial" panose="020B0604020202020204" pitchFamily="34" charset="0"/>
                <a:ea typeface="Raleway" charset="0"/>
                <a:cs typeface="Arial" panose="020B0604020202020204" pitchFamily="34" charset="0"/>
              </a:rPr>
              <a:t>– represents improvements made to the original product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389" b="11730"/>
          <a:stretch/>
        </p:blipFill>
        <p:spPr>
          <a:xfrm>
            <a:off x="1096148" y="1333342"/>
            <a:ext cx="3580024" cy="5203628"/>
          </a:xfrm>
          <a:prstGeom prst="rect">
            <a:avLst/>
          </a:prstGeom>
        </p:spPr>
      </p:pic>
      <p:sp>
        <p:nvSpPr>
          <p:cNvPr id="3" name="Footer Placeholder 2">
            <a:extLst>
              <a:ext uri="{FF2B5EF4-FFF2-40B4-BE49-F238E27FC236}">
                <a16:creationId xmlns:a16="http://schemas.microsoft.com/office/drawing/2014/main" id="{E7168823-15E5-41C7-A234-6BD347DEDAF5}"/>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3518924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69094"/>
            <a:ext cx="12192000" cy="1314060"/>
          </a:xfrm>
          <a:prstGeom prst="rect">
            <a:avLst/>
          </a:prstGeom>
        </p:spPr>
        <p:txBody>
          <a:bodyPr lIns="0" tIns="0" rIns="0" bIns="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600" dirty="0" err="1">
                <a:solidFill>
                  <a:schemeClr val="tx1">
                    <a:lumMod val="50000"/>
                    <a:lumOff val="50000"/>
                  </a:schemeClr>
                </a:solidFill>
                <a:latin typeface="Arial" panose="020B0604020202020204" pitchFamily="34" charset="0"/>
                <a:ea typeface="Raleway" charset="0"/>
                <a:cs typeface="Arial" panose="020B0604020202020204" pitchFamily="34" charset="0"/>
              </a:rPr>
              <a:t>Microplex</a:t>
            </a:r>
            <a:r>
              <a:rPr lang="en-US" sz="5600" dirty="0">
                <a:solidFill>
                  <a:schemeClr val="tx1">
                    <a:lumMod val="50000"/>
                    <a:lumOff val="50000"/>
                  </a:schemeClr>
                </a:solidFill>
                <a:latin typeface="Arial" panose="020B0604020202020204" pitchFamily="34" charset="0"/>
                <a:ea typeface="Raleway" charset="0"/>
                <a:cs typeface="Arial" panose="020B0604020202020204" pitchFamily="34" charset="0"/>
              </a:rPr>
              <a:t> </a:t>
            </a:r>
            <a:r>
              <a:rPr lang="en-US" sz="5600" dirty="0" err="1">
                <a:solidFill>
                  <a:schemeClr val="tx1">
                    <a:lumMod val="50000"/>
                    <a:lumOff val="50000"/>
                  </a:schemeClr>
                </a:solidFill>
                <a:latin typeface="Arial" panose="020B0604020202020204" pitchFamily="34" charset="0"/>
                <a:ea typeface="Raleway" charset="0"/>
                <a:cs typeface="Arial" panose="020B0604020202020204" pitchFamily="34" charset="0"/>
              </a:rPr>
              <a:t>VMz</a:t>
            </a:r>
            <a:r>
              <a:rPr lang="en-US" sz="4800" baseline="50000" dirty="0">
                <a:solidFill>
                  <a:schemeClr val="tx1">
                    <a:lumMod val="50000"/>
                    <a:lumOff val="50000"/>
                  </a:schemeClr>
                </a:solidFill>
                <a:latin typeface="Arial" panose="020B0604020202020204" pitchFamily="34" charset="0"/>
                <a:ea typeface="Raleway" charset="0"/>
                <a:cs typeface="Arial" panose="020B0604020202020204" pitchFamily="34" charset="0"/>
              </a:rPr>
              <a:t>®</a:t>
            </a:r>
            <a:r>
              <a:rPr lang="en-US" sz="4800" dirty="0">
                <a:solidFill>
                  <a:schemeClr val="tx1">
                    <a:lumMod val="50000"/>
                    <a:lumOff val="50000"/>
                  </a:schemeClr>
                </a:solidFill>
                <a:latin typeface="Arial" panose="020B0604020202020204" pitchFamily="34" charset="0"/>
                <a:ea typeface="Raleway" charset="0"/>
                <a:cs typeface="Arial" panose="020B0604020202020204" pitchFamily="34" charset="0"/>
              </a:rPr>
              <a:t> </a:t>
            </a:r>
            <a:r>
              <a:rPr lang="en-US" sz="5600" dirty="0">
                <a:solidFill>
                  <a:schemeClr val="tx1">
                    <a:lumMod val="50000"/>
                    <a:lumOff val="50000"/>
                  </a:schemeClr>
                </a:solidFill>
                <a:latin typeface="Arial" panose="020B0604020202020204" pitchFamily="34" charset="0"/>
                <a:ea typeface="Raleway" charset="0"/>
                <a:cs typeface="Arial" panose="020B0604020202020204" pitchFamily="34" charset="0"/>
              </a:rPr>
              <a:t>Purpose</a:t>
            </a:r>
            <a:endParaRPr lang="en-US" sz="5600" spc="60" dirty="0">
              <a:solidFill>
                <a:schemeClr val="tx1">
                  <a:lumMod val="50000"/>
                  <a:lumOff val="50000"/>
                </a:schemeClr>
              </a:solidFill>
              <a:latin typeface="Arial" panose="020B0604020202020204" pitchFamily="34" charset="0"/>
              <a:ea typeface="Raleway" charset="0"/>
              <a:cs typeface="Arial" panose="020B0604020202020204" pitchFamily="34" charset="0"/>
            </a:endParaRPr>
          </a:p>
        </p:txBody>
      </p:sp>
      <p:sp>
        <p:nvSpPr>
          <p:cNvPr id="6" name="Content Placeholder 2"/>
          <p:cNvSpPr txBox="1">
            <a:spLocks/>
          </p:cNvSpPr>
          <p:nvPr/>
        </p:nvSpPr>
        <p:spPr>
          <a:xfrm>
            <a:off x="5829300" y="1636720"/>
            <a:ext cx="6032500" cy="45938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dirty="0">
                <a:solidFill>
                  <a:schemeClr val="bg1">
                    <a:lumMod val="65000"/>
                  </a:schemeClr>
                </a:solidFill>
                <a:latin typeface="Arial" panose="020B0604020202020204" pitchFamily="34" charset="0"/>
                <a:ea typeface="Raleway" charset="0"/>
                <a:cs typeface="Arial" panose="020B0604020202020204" pitchFamily="34" charset="0"/>
              </a:rPr>
              <a:t>Provide essential vitamins and minerals to keep the body functioning in a healthy manner*</a:t>
            </a:r>
          </a:p>
          <a:p>
            <a:pPr marL="342900" indent="-342900" algn="l">
              <a:lnSpc>
                <a:spcPct val="100000"/>
              </a:lnSpc>
              <a:buFont typeface="Arial" panose="020B0604020202020204" pitchFamily="34" charset="0"/>
              <a:buChar char="•"/>
            </a:pPr>
            <a:r>
              <a:rPr lang="en-US" dirty="0">
                <a:solidFill>
                  <a:schemeClr val="bg1">
                    <a:lumMod val="65000"/>
                  </a:schemeClr>
                </a:solidFill>
                <a:latin typeface="Arial" panose="020B0604020202020204" pitchFamily="34" charset="0"/>
                <a:ea typeface="Raleway" charset="0"/>
                <a:cs typeface="Arial" panose="020B0604020202020204" pitchFamily="34" charset="0"/>
              </a:rPr>
              <a:t>Offer vitamins and minerals that we might not be getting in our diet</a:t>
            </a:r>
          </a:p>
        </p:txBody>
      </p:sp>
      <p:sp>
        <p:nvSpPr>
          <p:cNvPr id="2" name="TextBox 1"/>
          <p:cNvSpPr txBox="1"/>
          <p:nvPr/>
        </p:nvSpPr>
        <p:spPr>
          <a:xfrm>
            <a:off x="6257926" y="5581239"/>
            <a:ext cx="4343400"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*These statements have not been evaluated by the Food and Drug Administration. This product is not intended to diagnose, treat, cure, or prevent any disease.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38" y="1020716"/>
            <a:ext cx="5642061" cy="5363441"/>
          </a:xfrm>
          <a:prstGeom prst="rect">
            <a:avLst/>
          </a:prstGeom>
        </p:spPr>
      </p:pic>
      <p:sp>
        <p:nvSpPr>
          <p:cNvPr id="3" name="Footer Placeholder 2">
            <a:extLst>
              <a:ext uri="{FF2B5EF4-FFF2-40B4-BE49-F238E27FC236}">
                <a16:creationId xmlns:a16="http://schemas.microsoft.com/office/drawing/2014/main" id="{5CEED17C-8D85-44EB-AAE3-43BC01DB7C18}"/>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1510460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69094"/>
            <a:ext cx="12192000" cy="1314060"/>
          </a:xfrm>
          <a:prstGeom prst="rect">
            <a:avLst/>
          </a:prstGeom>
        </p:spPr>
        <p:txBody>
          <a:bodyPr lIns="0" tIns="0" rIns="0" bIns="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600" dirty="0" err="1">
                <a:solidFill>
                  <a:schemeClr val="tx1">
                    <a:lumMod val="50000"/>
                    <a:lumOff val="50000"/>
                  </a:schemeClr>
                </a:solidFill>
                <a:latin typeface="Arial" panose="020B0604020202020204" pitchFamily="34" charset="0"/>
                <a:ea typeface="Raleway" charset="0"/>
                <a:cs typeface="Arial" panose="020B0604020202020204" pitchFamily="34" charset="0"/>
              </a:rPr>
              <a:t>Microplex</a:t>
            </a:r>
            <a:r>
              <a:rPr lang="en-US" sz="5600" dirty="0">
                <a:solidFill>
                  <a:schemeClr val="tx1">
                    <a:lumMod val="50000"/>
                    <a:lumOff val="50000"/>
                  </a:schemeClr>
                </a:solidFill>
                <a:latin typeface="Arial" panose="020B0604020202020204" pitchFamily="34" charset="0"/>
                <a:ea typeface="Raleway" charset="0"/>
                <a:cs typeface="Arial" panose="020B0604020202020204" pitchFamily="34" charset="0"/>
              </a:rPr>
              <a:t> </a:t>
            </a:r>
            <a:r>
              <a:rPr lang="en-US" sz="5600" dirty="0" err="1">
                <a:solidFill>
                  <a:schemeClr val="tx1">
                    <a:lumMod val="50000"/>
                    <a:lumOff val="50000"/>
                  </a:schemeClr>
                </a:solidFill>
                <a:latin typeface="Arial" panose="020B0604020202020204" pitchFamily="34" charset="0"/>
                <a:ea typeface="Raleway" charset="0"/>
                <a:cs typeface="Arial" panose="020B0604020202020204" pitchFamily="34" charset="0"/>
              </a:rPr>
              <a:t>VMz</a:t>
            </a:r>
            <a:r>
              <a:rPr lang="en-US" sz="4800" baseline="50000" dirty="0">
                <a:solidFill>
                  <a:schemeClr val="tx1">
                    <a:lumMod val="50000"/>
                    <a:lumOff val="50000"/>
                  </a:schemeClr>
                </a:solidFill>
                <a:latin typeface="Arial" panose="020B0604020202020204" pitchFamily="34" charset="0"/>
                <a:ea typeface="Raleway" charset="0"/>
                <a:cs typeface="Arial" panose="020B0604020202020204" pitchFamily="34" charset="0"/>
              </a:rPr>
              <a:t>®</a:t>
            </a:r>
            <a:r>
              <a:rPr lang="en-US" sz="4800" dirty="0">
                <a:solidFill>
                  <a:schemeClr val="tx1">
                    <a:lumMod val="50000"/>
                    <a:lumOff val="50000"/>
                  </a:schemeClr>
                </a:solidFill>
                <a:latin typeface="Arial" panose="020B0604020202020204" pitchFamily="34" charset="0"/>
                <a:ea typeface="Raleway" charset="0"/>
                <a:cs typeface="Arial" panose="020B0604020202020204" pitchFamily="34" charset="0"/>
              </a:rPr>
              <a:t> </a:t>
            </a:r>
            <a:r>
              <a:rPr lang="en-US" sz="5600" dirty="0">
                <a:solidFill>
                  <a:schemeClr val="tx1">
                    <a:lumMod val="50000"/>
                    <a:lumOff val="50000"/>
                  </a:schemeClr>
                </a:solidFill>
                <a:latin typeface="Arial" panose="020B0604020202020204" pitchFamily="34" charset="0"/>
                <a:ea typeface="Raleway" charset="0"/>
                <a:cs typeface="Arial" panose="020B0604020202020204" pitchFamily="34" charset="0"/>
              </a:rPr>
              <a:t>Ingredients</a:t>
            </a:r>
            <a:endParaRPr lang="en-US" sz="5600" spc="60" dirty="0">
              <a:solidFill>
                <a:schemeClr val="tx1">
                  <a:lumMod val="50000"/>
                  <a:lumOff val="50000"/>
                </a:schemeClr>
              </a:solidFill>
              <a:latin typeface="Arial" panose="020B0604020202020204" pitchFamily="34" charset="0"/>
              <a:ea typeface="Raleway" charset="0"/>
              <a:cs typeface="Arial" panose="020B0604020202020204" pitchFamily="34" charset="0"/>
            </a:endParaRPr>
          </a:p>
        </p:txBody>
      </p:sp>
      <p:sp>
        <p:nvSpPr>
          <p:cNvPr id="6" name="Content Placeholder 2"/>
          <p:cNvSpPr txBox="1">
            <a:spLocks/>
          </p:cNvSpPr>
          <p:nvPr/>
        </p:nvSpPr>
        <p:spPr>
          <a:xfrm>
            <a:off x="5599867" y="1955329"/>
            <a:ext cx="6258758" cy="45938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dirty="0">
                <a:solidFill>
                  <a:schemeClr val="bg1">
                    <a:lumMod val="65000"/>
                  </a:schemeClr>
                </a:solidFill>
                <a:latin typeface="Arial" panose="020B0604020202020204" pitchFamily="34" charset="0"/>
                <a:ea typeface="Raleway" charset="0"/>
                <a:cs typeface="Arial" panose="020B0604020202020204" pitchFamily="34" charset="0"/>
              </a:rPr>
              <a:t>Balanced blend of essential vitamins and minerals</a:t>
            </a:r>
          </a:p>
          <a:p>
            <a:pPr marL="342900" indent="-342900" algn="l">
              <a:lnSpc>
                <a:spcPct val="100000"/>
              </a:lnSpc>
              <a:buFont typeface="Arial" panose="020B0604020202020204" pitchFamily="34" charset="0"/>
              <a:buChar char="•"/>
            </a:pPr>
            <a:r>
              <a:rPr lang="en-US" dirty="0">
                <a:solidFill>
                  <a:schemeClr val="bg1">
                    <a:lumMod val="65000"/>
                  </a:schemeClr>
                </a:solidFill>
                <a:latin typeface="Arial" panose="020B0604020202020204" pitchFamily="34" charset="0"/>
                <a:ea typeface="Raleway" charset="0"/>
                <a:cs typeface="Arial" panose="020B0604020202020204" pitchFamily="34" charset="0"/>
              </a:rPr>
              <a:t>Whole food botanical blend</a:t>
            </a:r>
          </a:p>
          <a:p>
            <a:pPr marL="342900" indent="-342900" algn="l">
              <a:lnSpc>
                <a:spcPct val="100000"/>
              </a:lnSpc>
              <a:buFont typeface="Arial" panose="020B0604020202020204" pitchFamily="34" charset="0"/>
              <a:buChar char="•"/>
            </a:pPr>
            <a:r>
              <a:rPr lang="en-US" dirty="0">
                <a:solidFill>
                  <a:schemeClr val="bg1">
                    <a:lumMod val="65000"/>
                  </a:schemeClr>
                </a:solidFill>
                <a:latin typeface="Arial" panose="020B0604020202020204" pitchFamily="34" charset="0"/>
                <a:ea typeface="Raleway" charset="0"/>
                <a:cs typeface="Arial" panose="020B0604020202020204" pitchFamily="34" charset="0"/>
              </a:rPr>
              <a:t>Enzymes to aid in digestion and help with absorption of nutrients*</a:t>
            </a:r>
          </a:p>
          <a:p>
            <a:pPr marL="342900" indent="-342900" algn="l">
              <a:lnSpc>
                <a:spcPct val="100000"/>
              </a:lnSpc>
              <a:buFont typeface="Arial" panose="020B0604020202020204" pitchFamily="34" charset="0"/>
              <a:buChar char="•"/>
            </a:pPr>
            <a:r>
              <a:rPr lang="en-US" dirty="0">
                <a:solidFill>
                  <a:schemeClr val="bg1">
                    <a:lumMod val="65000"/>
                  </a:schemeClr>
                </a:solidFill>
                <a:latin typeface="Arial" panose="020B0604020202020204" pitchFamily="34" charset="0"/>
                <a:ea typeface="Raleway" charset="0"/>
                <a:cs typeface="Arial" panose="020B0604020202020204" pitchFamily="34" charset="0"/>
              </a:rPr>
              <a:t>dōTERRA</a:t>
            </a:r>
            <a:r>
              <a:rPr lang="en-US" baseline="50000" dirty="0">
                <a:solidFill>
                  <a:schemeClr val="bg1">
                    <a:lumMod val="65000"/>
                  </a:schemeClr>
                </a:solidFill>
                <a:latin typeface="Arial" panose="020B0604020202020204" pitchFamily="34" charset="0"/>
                <a:ea typeface="Raleway" charset="0"/>
                <a:cs typeface="Arial" panose="020B0604020202020204" pitchFamily="34" charset="0"/>
              </a:rPr>
              <a:t>®</a:t>
            </a:r>
            <a:r>
              <a:rPr lang="en-US" dirty="0">
                <a:solidFill>
                  <a:schemeClr val="bg1">
                    <a:lumMod val="65000"/>
                  </a:schemeClr>
                </a:solidFill>
                <a:latin typeface="Arial" panose="020B0604020202020204" pitchFamily="34" charset="0"/>
                <a:ea typeface="Raleway" charset="0"/>
                <a:cs typeface="Arial" panose="020B0604020202020204" pitchFamily="34" charset="0"/>
              </a:rPr>
              <a:t> tummy tamer botanical blend</a:t>
            </a:r>
          </a:p>
        </p:txBody>
      </p:sp>
      <p:sp>
        <p:nvSpPr>
          <p:cNvPr id="2" name="TextBox 1"/>
          <p:cNvSpPr txBox="1"/>
          <p:nvPr/>
        </p:nvSpPr>
        <p:spPr>
          <a:xfrm>
            <a:off x="6005654" y="5382148"/>
            <a:ext cx="4560425"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*These statements have not been evaluated by the Food and Drug Administration. This product is not intended to diagnose, treat, cure, or prevent any disease.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594" y="1184683"/>
            <a:ext cx="3677238" cy="3495646"/>
          </a:xfrm>
          <a:prstGeom prst="rect">
            <a:avLst/>
          </a:prstGeom>
        </p:spPr>
      </p:pic>
      <p:pic>
        <p:nvPicPr>
          <p:cNvPr id="18" name="Picture 17"/>
          <p:cNvPicPr>
            <a:picLocks noChangeAspect="1"/>
          </p:cNvPicPr>
          <p:nvPr/>
        </p:nvPicPr>
        <p:blipFill>
          <a:blip r:embed="rId4"/>
          <a:stretch>
            <a:fillRect/>
          </a:stretch>
        </p:blipFill>
        <p:spPr>
          <a:xfrm>
            <a:off x="684807" y="4703746"/>
            <a:ext cx="1682814" cy="1347334"/>
          </a:xfrm>
          <a:prstGeom prst="rect">
            <a:avLst/>
          </a:prstGeom>
        </p:spPr>
      </p:pic>
      <p:pic>
        <p:nvPicPr>
          <p:cNvPr id="19" name="Picture 18"/>
          <p:cNvPicPr>
            <a:picLocks noChangeAspect="1"/>
          </p:cNvPicPr>
          <p:nvPr/>
        </p:nvPicPr>
        <p:blipFill>
          <a:blip r:embed="rId5"/>
          <a:stretch>
            <a:fillRect/>
          </a:stretch>
        </p:blipFill>
        <p:spPr>
          <a:xfrm>
            <a:off x="2311143" y="4707717"/>
            <a:ext cx="1756236" cy="1169061"/>
          </a:xfrm>
          <a:prstGeom prst="rect">
            <a:avLst/>
          </a:prstGeom>
        </p:spPr>
      </p:pic>
      <p:pic>
        <p:nvPicPr>
          <p:cNvPr id="20" name="Picture 19"/>
          <p:cNvPicPr>
            <a:picLocks noChangeAspect="1"/>
          </p:cNvPicPr>
          <p:nvPr/>
        </p:nvPicPr>
        <p:blipFill>
          <a:blip r:embed="rId6"/>
          <a:stretch>
            <a:fillRect/>
          </a:stretch>
        </p:blipFill>
        <p:spPr>
          <a:xfrm>
            <a:off x="3953984" y="4651563"/>
            <a:ext cx="1742335" cy="1325689"/>
          </a:xfrm>
          <a:prstGeom prst="rect">
            <a:avLst/>
          </a:prstGeom>
        </p:spPr>
      </p:pic>
      <p:sp>
        <p:nvSpPr>
          <p:cNvPr id="17" name="Arc 16"/>
          <p:cNvSpPr/>
          <p:nvPr/>
        </p:nvSpPr>
        <p:spPr>
          <a:xfrm>
            <a:off x="2786063" y="1435825"/>
            <a:ext cx="3709394" cy="1335949"/>
          </a:xfrm>
          <a:prstGeom prst="arc">
            <a:avLst>
              <a:gd name="adj1" fmla="val 12720328"/>
              <a:gd name="adj2" fmla="val 21574327"/>
            </a:avLst>
          </a:prstGeom>
          <a:ln>
            <a:solidFill>
              <a:schemeClr val="bg2">
                <a:lumMod val="50000"/>
              </a:schemeClr>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3967438" y="4398891"/>
            <a:ext cx="3709394" cy="1787770"/>
          </a:xfrm>
          <a:prstGeom prst="arc">
            <a:avLst>
              <a:gd name="adj1" fmla="val 11823987"/>
              <a:gd name="adj2" fmla="val 15183331"/>
            </a:avLst>
          </a:prstGeom>
          <a:ln>
            <a:solidFill>
              <a:schemeClr val="bg2">
                <a:lumMod val="50000"/>
              </a:schemeClr>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976536" y="5989847"/>
            <a:ext cx="168281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Peppermint</a:t>
            </a:r>
          </a:p>
        </p:txBody>
      </p:sp>
      <p:sp>
        <p:nvSpPr>
          <p:cNvPr id="24" name="TextBox 23"/>
          <p:cNvSpPr txBox="1"/>
          <p:nvPr/>
        </p:nvSpPr>
        <p:spPr>
          <a:xfrm>
            <a:off x="2903996" y="5962316"/>
            <a:ext cx="168281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Ginger </a:t>
            </a:r>
          </a:p>
        </p:txBody>
      </p:sp>
      <p:sp>
        <p:nvSpPr>
          <p:cNvPr id="25" name="TextBox 24"/>
          <p:cNvSpPr txBox="1"/>
          <p:nvPr/>
        </p:nvSpPr>
        <p:spPr>
          <a:xfrm>
            <a:off x="4500363" y="5958941"/>
            <a:ext cx="168281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Fennel </a:t>
            </a:r>
          </a:p>
        </p:txBody>
      </p:sp>
      <p:sp>
        <p:nvSpPr>
          <p:cNvPr id="4" name="Footer Placeholder 3">
            <a:extLst>
              <a:ext uri="{FF2B5EF4-FFF2-40B4-BE49-F238E27FC236}">
                <a16:creationId xmlns:a16="http://schemas.microsoft.com/office/drawing/2014/main" id="{2BCE2A70-B718-4FA1-81EE-27DF442CCBA8}"/>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1685260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69094"/>
            <a:ext cx="12192000" cy="1314060"/>
          </a:xfrm>
          <a:prstGeom prst="rect">
            <a:avLst/>
          </a:prstGeom>
        </p:spPr>
        <p:txBody>
          <a:bodyPr lIns="0" tIns="0" rIns="0" bIns="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600" dirty="0" err="1">
                <a:solidFill>
                  <a:schemeClr val="tx1">
                    <a:lumMod val="50000"/>
                    <a:lumOff val="50000"/>
                  </a:schemeClr>
                </a:solidFill>
                <a:latin typeface="Arial" panose="020B0604020202020204" pitchFamily="34" charset="0"/>
                <a:ea typeface="Raleway" charset="0"/>
                <a:cs typeface="Arial" panose="020B0604020202020204" pitchFamily="34" charset="0"/>
              </a:rPr>
              <a:t>Microplex</a:t>
            </a:r>
            <a:r>
              <a:rPr lang="en-US" sz="5600" dirty="0">
                <a:solidFill>
                  <a:schemeClr val="tx1">
                    <a:lumMod val="50000"/>
                    <a:lumOff val="50000"/>
                  </a:schemeClr>
                </a:solidFill>
                <a:latin typeface="Arial" panose="020B0604020202020204" pitchFamily="34" charset="0"/>
                <a:ea typeface="Raleway" charset="0"/>
                <a:cs typeface="Arial" panose="020B0604020202020204" pitchFamily="34" charset="0"/>
              </a:rPr>
              <a:t> </a:t>
            </a:r>
            <a:r>
              <a:rPr lang="en-US" sz="5600" dirty="0" err="1">
                <a:solidFill>
                  <a:schemeClr val="tx1">
                    <a:lumMod val="50000"/>
                    <a:lumOff val="50000"/>
                  </a:schemeClr>
                </a:solidFill>
                <a:latin typeface="Arial" panose="020B0604020202020204" pitchFamily="34" charset="0"/>
                <a:ea typeface="Raleway" charset="0"/>
                <a:cs typeface="Arial" panose="020B0604020202020204" pitchFamily="34" charset="0"/>
              </a:rPr>
              <a:t>VMz</a:t>
            </a:r>
            <a:r>
              <a:rPr lang="en-US" sz="3600" baseline="70000" dirty="0">
                <a:solidFill>
                  <a:schemeClr val="tx1">
                    <a:lumMod val="50000"/>
                    <a:lumOff val="50000"/>
                  </a:schemeClr>
                </a:solidFill>
                <a:latin typeface="Arial" panose="020B0604020202020204" pitchFamily="34" charset="0"/>
                <a:ea typeface="Raleway" charset="0"/>
                <a:cs typeface="Arial" panose="020B0604020202020204" pitchFamily="34" charset="0"/>
              </a:rPr>
              <a:t>®</a:t>
            </a:r>
            <a:r>
              <a:rPr lang="en-US" sz="5600" dirty="0">
                <a:solidFill>
                  <a:schemeClr val="tx1">
                    <a:lumMod val="50000"/>
                    <a:lumOff val="50000"/>
                  </a:schemeClr>
                </a:solidFill>
                <a:latin typeface="Arial" panose="020B0604020202020204" pitchFamily="34" charset="0"/>
                <a:ea typeface="Raleway" charset="0"/>
                <a:cs typeface="Arial" panose="020B0604020202020204" pitchFamily="34" charset="0"/>
              </a:rPr>
              <a:t> Benefits</a:t>
            </a:r>
            <a:endParaRPr lang="en-US" sz="5600" spc="60" dirty="0">
              <a:solidFill>
                <a:schemeClr val="tx1">
                  <a:lumMod val="50000"/>
                  <a:lumOff val="50000"/>
                </a:schemeClr>
              </a:solidFill>
              <a:latin typeface="Arial" panose="020B0604020202020204" pitchFamily="34" charset="0"/>
              <a:ea typeface="Raleway" charset="0"/>
              <a:cs typeface="Arial" panose="020B0604020202020204" pitchFamily="34" charset="0"/>
            </a:endParaRPr>
          </a:p>
        </p:txBody>
      </p:sp>
      <p:sp>
        <p:nvSpPr>
          <p:cNvPr id="6" name="Content Placeholder 2"/>
          <p:cNvSpPr txBox="1">
            <a:spLocks/>
          </p:cNvSpPr>
          <p:nvPr/>
        </p:nvSpPr>
        <p:spPr>
          <a:xfrm>
            <a:off x="5816183" y="1340279"/>
            <a:ext cx="6032500" cy="45938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sz="2000" dirty="0">
                <a:solidFill>
                  <a:schemeClr val="bg1">
                    <a:lumMod val="65000"/>
                  </a:schemeClr>
                </a:solidFill>
                <a:latin typeface="Arial" panose="020B0604020202020204" pitchFamily="34" charset="0"/>
                <a:ea typeface="Raleway" charset="0"/>
                <a:cs typeface="Arial" panose="020B0604020202020204" pitchFamily="34" charset="0"/>
              </a:rPr>
              <a:t>Provides 22 essential vitamins and minerals to support normal growth, function, and maintenance of cells* </a:t>
            </a:r>
          </a:p>
          <a:p>
            <a:pPr marL="342900" indent="-342900" algn="l">
              <a:lnSpc>
                <a:spcPct val="100000"/>
              </a:lnSpc>
              <a:buFont typeface="Arial" panose="020B0604020202020204" pitchFamily="34" charset="0"/>
              <a:buChar char="•"/>
            </a:pPr>
            <a:r>
              <a:rPr lang="en-US" sz="2000" dirty="0">
                <a:solidFill>
                  <a:schemeClr val="bg1">
                    <a:lumMod val="65000"/>
                  </a:schemeClr>
                </a:solidFill>
                <a:latin typeface="Arial" panose="020B0604020202020204" pitchFamily="34" charset="0"/>
                <a:ea typeface="Raleway" charset="0"/>
                <a:cs typeface="Arial" panose="020B0604020202020204" pitchFamily="34" charset="0"/>
              </a:rPr>
              <a:t>Fights free radicals with the antioxidant vitamins A, C, and E* </a:t>
            </a:r>
          </a:p>
          <a:p>
            <a:pPr marL="342900" indent="-342900" algn="l">
              <a:lnSpc>
                <a:spcPct val="100000"/>
              </a:lnSpc>
              <a:buFont typeface="Arial" panose="020B0604020202020204" pitchFamily="34" charset="0"/>
              <a:buChar char="•"/>
            </a:pPr>
            <a:r>
              <a:rPr lang="en-US" sz="2000" dirty="0">
                <a:solidFill>
                  <a:schemeClr val="bg1">
                    <a:lumMod val="65000"/>
                  </a:schemeClr>
                </a:solidFill>
                <a:latin typeface="Arial" panose="020B0604020202020204" pitchFamily="34" charset="0"/>
                <a:ea typeface="Raleway" charset="0"/>
                <a:cs typeface="Arial" panose="020B0604020202020204" pitchFamily="34" charset="0"/>
              </a:rPr>
              <a:t>Supports healthy metabolism and cellular energy*</a:t>
            </a:r>
          </a:p>
          <a:p>
            <a:pPr marL="342900" indent="-342900" algn="l">
              <a:lnSpc>
                <a:spcPct val="100000"/>
              </a:lnSpc>
              <a:buFont typeface="Arial" panose="020B0604020202020204" pitchFamily="34" charset="0"/>
              <a:buChar char="•"/>
            </a:pPr>
            <a:r>
              <a:rPr lang="en-US" sz="2000" dirty="0">
                <a:solidFill>
                  <a:schemeClr val="bg1">
                    <a:lumMod val="65000"/>
                  </a:schemeClr>
                </a:solidFill>
                <a:latin typeface="Arial" panose="020B0604020202020204" pitchFamily="34" charset="0"/>
                <a:ea typeface="Raleway" charset="0"/>
                <a:cs typeface="Arial" panose="020B0604020202020204" pitchFamily="34" charset="0"/>
              </a:rPr>
              <a:t>Supports bone health with calcium, magnesium, zinc, and vitamin D* </a:t>
            </a:r>
          </a:p>
          <a:p>
            <a:pPr marL="342900" indent="-342900" algn="l">
              <a:lnSpc>
                <a:spcPct val="100000"/>
              </a:lnSpc>
              <a:buFont typeface="Arial" panose="020B0604020202020204" pitchFamily="34" charset="0"/>
              <a:buChar char="•"/>
            </a:pPr>
            <a:r>
              <a:rPr lang="en-US" sz="2000" dirty="0">
                <a:solidFill>
                  <a:schemeClr val="bg1">
                    <a:lumMod val="65000"/>
                  </a:schemeClr>
                </a:solidFill>
                <a:latin typeface="Arial" panose="020B0604020202020204" pitchFamily="34" charset="0"/>
                <a:ea typeface="Raleway" charset="0"/>
                <a:cs typeface="Arial" panose="020B0604020202020204" pitchFamily="34" charset="0"/>
              </a:rPr>
              <a:t>Supports healthy immune function* </a:t>
            </a:r>
          </a:p>
          <a:p>
            <a:pPr marL="342900" indent="-342900" algn="l">
              <a:lnSpc>
                <a:spcPct val="100000"/>
              </a:lnSpc>
              <a:buFont typeface="Arial" panose="020B0604020202020204" pitchFamily="34" charset="0"/>
              <a:buChar char="•"/>
            </a:pPr>
            <a:r>
              <a:rPr lang="en-US" sz="2000" dirty="0">
                <a:solidFill>
                  <a:schemeClr val="bg1">
                    <a:lumMod val="65000"/>
                  </a:schemeClr>
                </a:solidFill>
                <a:latin typeface="Arial" panose="020B0604020202020204" pitchFamily="34" charset="0"/>
                <a:ea typeface="Raleway" charset="0"/>
                <a:cs typeface="Arial" panose="020B0604020202020204" pitchFamily="34" charset="0"/>
              </a:rPr>
              <a:t>Supports healthy digestion* </a:t>
            </a:r>
          </a:p>
          <a:p>
            <a:pPr marL="342900" indent="-342900" algn="l">
              <a:lnSpc>
                <a:spcPct val="100000"/>
              </a:lnSpc>
              <a:buFont typeface="Arial" panose="020B0604020202020204" pitchFamily="34" charset="0"/>
              <a:buChar char="•"/>
            </a:pPr>
            <a:r>
              <a:rPr lang="en-US" sz="2000" dirty="0">
                <a:solidFill>
                  <a:schemeClr val="bg1">
                    <a:lumMod val="65000"/>
                  </a:schemeClr>
                </a:solidFill>
                <a:latin typeface="Arial" panose="020B0604020202020204" pitchFamily="34" charset="0"/>
                <a:ea typeface="Raleway" charset="0"/>
                <a:cs typeface="Arial" panose="020B0604020202020204" pitchFamily="34" charset="0"/>
              </a:rPr>
              <a:t>Includes a patented glycoprotein matrix for enhanced bioavailability*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13" y="1340280"/>
            <a:ext cx="4806111" cy="4694148"/>
          </a:xfrm>
          <a:prstGeom prst="rect">
            <a:avLst/>
          </a:prstGeom>
        </p:spPr>
      </p:pic>
      <p:sp>
        <p:nvSpPr>
          <p:cNvPr id="3" name="Footer Placeholder 2">
            <a:extLst>
              <a:ext uri="{FF2B5EF4-FFF2-40B4-BE49-F238E27FC236}">
                <a16:creationId xmlns:a16="http://schemas.microsoft.com/office/drawing/2014/main" id="{3A3E44C7-5DD9-4124-9A8C-894DD88C9509}"/>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2182498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69094"/>
            <a:ext cx="12192000" cy="1314060"/>
          </a:xfrm>
          <a:prstGeom prst="rect">
            <a:avLst/>
          </a:prstGeom>
        </p:spPr>
        <p:txBody>
          <a:bodyPr lIns="0" tIns="0" rIns="0" bIns="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600" dirty="0">
                <a:solidFill>
                  <a:schemeClr val="tx1">
                    <a:lumMod val="50000"/>
                    <a:lumOff val="50000"/>
                  </a:schemeClr>
                </a:solidFill>
                <a:latin typeface="Arial" panose="020B0604020202020204" pitchFamily="34" charset="0"/>
                <a:ea typeface="Raleway" charset="0"/>
                <a:cs typeface="Arial" panose="020B0604020202020204" pitchFamily="34" charset="0"/>
              </a:rPr>
              <a:t>Vegan </a:t>
            </a:r>
            <a:r>
              <a:rPr lang="en-US" sz="5600" dirty="0" err="1">
                <a:solidFill>
                  <a:schemeClr val="tx1">
                    <a:lumMod val="50000"/>
                    <a:lumOff val="50000"/>
                  </a:schemeClr>
                </a:solidFill>
                <a:latin typeface="Arial" panose="020B0604020202020204" pitchFamily="34" charset="0"/>
                <a:ea typeface="Raleway" charset="0"/>
                <a:cs typeface="Arial" panose="020B0604020202020204" pitchFamily="34" charset="0"/>
              </a:rPr>
              <a:t>Microplex</a:t>
            </a:r>
            <a:r>
              <a:rPr lang="en-US" sz="5600" dirty="0">
                <a:solidFill>
                  <a:schemeClr val="tx1">
                    <a:lumMod val="50000"/>
                    <a:lumOff val="50000"/>
                  </a:schemeClr>
                </a:solidFill>
                <a:latin typeface="Arial" panose="020B0604020202020204" pitchFamily="34" charset="0"/>
                <a:ea typeface="Raleway" charset="0"/>
                <a:cs typeface="Arial" panose="020B0604020202020204" pitchFamily="34" charset="0"/>
              </a:rPr>
              <a:t> </a:t>
            </a:r>
            <a:r>
              <a:rPr lang="en-US" sz="5600" dirty="0" err="1">
                <a:solidFill>
                  <a:schemeClr val="tx1">
                    <a:lumMod val="50000"/>
                    <a:lumOff val="50000"/>
                  </a:schemeClr>
                </a:solidFill>
                <a:latin typeface="Arial" panose="020B0604020202020204" pitchFamily="34" charset="0"/>
                <a:ea typeface="Raleway" charset="0"/>
                <a:cs typeface="Arial" panose="020B0604020202020204" pitchFamily="34" charset="0"/>
              </a:rPr>
              <a:t>VMz</a:t>
            </a:r>
            <a:r>
              <a:rPr lang="en-US" sz="4800" baseline="50000" dirty="0">
                <a:solidFill>
                  <a:schemeClr val="tx1">
                    <a:lumMod val="50000"/>
                    <a:lumOff val="50000"/>
                  </a:schemeClr>
                </a:solidFill>
                <a:latin typeface="Arial" panose="020B0604020202020204" pitchFamily="34" charset="0"/>
                <a:ea typeface="Raleway" charset="0"/>
                <a:cs typeface="Arial" panose="020B0604020202020204" pitchFamily="34" charset="0"/>
              </a:rPr>
              <a:t>®</a:t>
            </a:r>
            <a:endParaRPr lang="en-US" sz="5600" spc="60" baseline="50000" dirty="0">
              <a:solidFill>
                <a:schemeClr val="tx1">
                  <a:lumMod val="50000"/>
                  <a:lumOff val="50000"/>
                </a:schemeClr>
              </a:solidFill>
              <a:latin typeface="Arial" panose="020B0604020202020204" pitchFamily="34" charset="0"/>
              <a:ea typeface="Raleway" charset="0"/>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250" b="12291"/>
          <a:stretch/>
        </p:blipFill>
        <p:spPr>
          <a:xfrm>
            <a:off x="4117139" y="966377"/>
            <a:ext cx="3957721" cy="5586413"/>
          </a:xfrm>
          <a:prstGeom prst="rect">
            <a:avLst/>
          </a:prstGeom>
        </p:spPr>
      </p:pic>
      <p:sp>
        <p:nvSpPr>
          <p:cNvPr id="4" name="Footer Placeholder 3">
            <a:extLst>
              <a:ext uri="{FF2B5EF4-FFF2-40B4-BE49-F238E27FC236}">
                <a16:creationId xmlns:a16="http://schemas.microsoft.com/office/drawing/2014/main" id="{E4ACE401-9621-4B03-BC60-E3EFB8451102}"/>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1646412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6896</TotalTime>
  <Words>1034</Words>
  <Application>Microsoft Office PowerPoint</Application>
  <PresentationFormat>Widescreen</PresentationFormat>
  <Paragraphs>66</Paragraphs>
  <Slides>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Moses, Michelle</cp:lastModifiedBy>
  <cp:revision>179</cp:revision>
  <dcterms:created xsi:type="dcterms:W3CDTF">2017-01-23T23:06:19Z</dcterms:created>
  <dcterms:modified xsi:type="dcterms:W3CDTF">2019-08-09T15:31:29Z</dcterms:modified>
</cp:coreProperties>
</file>